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Playfair Display"/>
      <p:regular r:id="rId48"/>
      <p:bold r:id="rId49"/>
      <p:italic r:id="rId50"/>
      <p:boldItalic r:id="rId51"/>
    </p:embeddedFont>
    <p:embeddedFont>
      <p:font typeface="Poppins"/>
      <p:regular r:id="rId52"/>
      <p:bold r:id="rId53"/>
      <p:italic r:id="rId54"/>
      <p:boldItalic r:id="rId55"/>
    </p:embeddedFont>
    <p:embeddedFont>
      <p:font typeface="Lexend Medium"/>
      <p:regular r:id="rId56"/>
      <p:bold r:id="rId57"/>
    </p:embeddedFont>
    <p:embeddedFont>
      <p:font typeface="Poppins Medium"/>
      <p:regular r:id="rId58"/>
      <p:bold r:id="rId59"/>
      <p:italic r:id="rId60"/>
      <p:boldItalic r:id="rId61"/>
    </p:embeddedFont>
    <p:embeddedFont>
      <p:font typeface="Open Sans"/>
      <p:bold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507BC6-4876-4883-993A-974973EAA1DF}">
  <a:tblStyle styleId="{59507BC6-4876-4883-993A-974973EAA1DF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9063F5C-DC40-4C9D-B678-9BBA6FBCC81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-regular.fntdata"/><Relationship Id="rId43" Type="http://schemas.openxmlformats.org/officeDocument/2006/relationships/slide" Target="slides/slide37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layfairDisplay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PlayfairDisplay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penSans-bold.fntdata"/><Relationship Id="rId61" Type="http://schemas.openxmlformats.org/officeDocument/2006/relationships/font" Target="fonts/PoppinsMedium-boldItalic.fntdata"/><Relationship Id="rId20" Type="http://schemas.openxmlformats.org/officeDocument/2006/relationships/slide" Target="slides/slide14.xml"/><Relationship Id="rId63" Type="http://schemas.openxmlformats.org/officeDocument/2006/relationships/font" Target="fonts/Open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PoppinsMedium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layfairDisplay-boldItalic.fntdata"/><Relationship Id="rId50" Type="http://schemas.openxmlformats.org/officeDocument/2006/relationships/font" Target="fonts/PlayfairDisplay-italic.fntdata"/><Relationship Id="rId53" Type="http://schemas.openxmlformats.org/officeDocument/2006/relationships/font" Target="fonts/Poppins-bold.fntdata"/><Relationship Id="rId52" Type="http://schemas.openxmlformats.org/officeDocument/2006/relationships/font" Target="fonts/Poppins-regular.fntdata"/><Relationship Id="rId11" Type="http://schemas.openxmlformats.org/officeDocument/2006/relationships/slide" Target="slides/slide5.xml"/><Relationship Id="rId55" Type="http://schemas.openxmlformats.org/officeDocument/2006/relationships/font" Target="fonts/Poppins-boldItalic.fntdata"/><Relationship Id="rId10" Type="http://schemas.openxmlformats.org/officeDocument/2006/relationships/slide" Target="slides/slide4.xml"/><Relationship Id="rId54" Type="http://schemas.openxmlformats.org/officeDocument/2006/relationships/font" Target="fonts/Poppins-italic.fntdata"/><Relationship Id="rId13" Type="http://schemas.openxmlformats.org/officeDocument/2006/relationships/slide" Target="slides/slide7.xml"/><Relationship Id="rId57" Type="http://schemas.openxmlformats.org/officeDocument/2006/relationships/font" Target="fonts/LexendMedium-bold.fntdata"/><Relationship Id="rId12" Type="http://schemas.openxmlformats.org/officeDocument/2006/relationships/slide" Target="slides/slide6.xml"/><Relationship Id="rId56" Type="http://schemas.openxmlformats.org/officeDocument/2006/relationships/font" Target="fonts/LexendMedium-regular.fntdata"/><Relationship Id="rId15" Type="http://schemas.openxmlformats.org/officeDocument/2006/relationships/slide" Target="slides/slide9.xml"/><Relationship Id="rId59" Type="http://schemas.openxmlformats.org/officeDocument/2006/relationships/font" Target="fonts/PoppinsMedium-bold.fntdata"/><Relationship Id="rId14" Type="http://schemas.openxmlformats.org/officeDocument/2006/relationships/slide" Target="slides/slide8.xml"/><Relationship Id="rId58" Type="http://schemas.openxmlformats.org/officeDocument/2006/relationships/font" Target="fonts/PoppinsMedium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6a40c8841_1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296a40c8841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9b9a9aa8c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e9b9a9aa8c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9b9a9aa8c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9b9a9aa8c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e9b9a9aa8c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e9b9a9aa8c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9b9a9aa8c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e9b9a9aa8c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980487a4a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980487a4a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8e4d8b512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8e4d8b512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d219b746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d219b746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219b746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d219b746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704b148d9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704b148d9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219b7466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d219b7466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6235e0565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6235e0565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219b7466b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d219b7466b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24abff41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d24abff4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9558cff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e9558cff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603e275329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603e275329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8e4d8b5129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8e4d8b5129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e9b9a9aa8c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e9b9a9aa8c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e9b9a9aa8c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e9b9a9aa8c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e9b9a9aa8c_2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e9b9a9aa8c_2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62cdbc281d_6_1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62cdbc281d_6_1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e9cc92784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9e9cc92784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7063163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7063163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d24abff41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d24abff41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d24abff41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d24abff41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d24abff414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d24abff41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04b148d9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704b148d9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9756e1089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9756e1089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603e27532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603e27532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04b148d9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704b148d9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603e27532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603e27532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70631637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970631637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756e1089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9756e1089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03e27532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603e27532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235e0565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235e0565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e4d8b51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8e4d8b51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04715314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04715314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Relationship Id="rId4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jpg"/><Relationship Id="rId4" Type="http://schemas.openxmlformats.org/officeDocument/2006/relationships/image" Target="../media/image32.jpg"/><Relationship Id="rId5" Type="http://schemas.openxmlformats.org/officeDocument/2006/relationships/image" Target="../media/image23.jpg"/><Relationship Id="rId6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jpg"/><Relationship Id="rId4" Type="http://schemas.openxmlformats.org/officeDocument/2006/relationships/image" Target="../media/image37.jp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jp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1200" cy="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275775" y="1896875"/>
            <a:ext cx="8486400" cy="28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40624"/>
              <a:buFont typeface="Times New Roman"/>
              <a:buNone/>
            </a:pPr>
            <a:r>
              <a:rPr b="1" lang="en" sz="1066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— </a:t>
            </a:r>
            <a:r>
              <a:rPr lang="en" sz="151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PRESENTED BY</a:t>
            </a:r>
            <a:r>
              <a:rPr b="1" lang="en" sz="1066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—</a:t>
            </a:r>
            <a:br>
              <a:rPr b="1" lang="en" sz="955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Bishal Hazarika </a:t>
            </a:r>
            <a:r>
              <a:rPr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200101034</a:t>
            </a:r>
            <a:r>
              <a:rPr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7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88235"/>
              <a:buFont typeface="Times New Roman"/>
              <a:buNone/>
            </a:pPr>
            <a:r>
              <a:rPr b="1"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Dhruba Jyoti </a:t>
            </a:r>
            <a:r>
              <a:rPr b="1"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 Sarma </a:t>
            </a:r>
            <a:r>
              <a:rPr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200101003</a:t>
            </a:r>
            <a:r>
              <a:rPr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Under the Supervision of </a:t>
            </a:r>
            <a:br>
              <a:rPr b="1"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Prof. Kandarpa Kumar Sarma and Dr. Anjan Kumar Talukdar </a:t>
            </a:r>
            <a:endParaRPr b="1" sz="17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88235"/>
              <a:buFont typeface="Times New Roman"/>
              <a:buNone/>
            </a:pPr>
            <a:r>
              <a:rPr b="1"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br>
              <a:rPr b="1"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Under the Co-guidance of</a:t>
            </a:r>
            <a:br>
              <a:rPr b="1"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Dr. Surajit Deka </a:t>
            </a:r>
            <a:br>
              <a:rPr b="1"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Department of Electronics and Communication Engineering,</a:t>
            </a:r>
            <a:br>
              <a:rPr b="1"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7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Gauhati University, Assam</a:t>
            </a:r>
            <a:endParaRPr sz="17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1769800" y="403950"/>
            <a:ext cx="657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None/>
            </a:pPr>
            <a:r>
              <a:rPr b="1" lang="en" sz="18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B.TECH FINAL PROJECT PRESENTATION 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769800" y="677850"/>
            <a:ext cx="68097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651"/>
              <a:buFont typeface="Arial"/>
              <a:buNone/>
            </a:pPr>
            <a:r>
              <a:rPr lang="en" sz="1866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rPr>
              <a:t>Vision Based Underwater Docking Station Detection and Pose Estimation for Autonomous Underwater Vehicles  (AUVs)</a:t>
            </a:r>
            <a:endParaRPr sz="1079">
              <a:solidFill>
                <a:schemeClr val="accent5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775" y="310950"/>
            <a:ext cx="1181151" cy="11937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 rot="-5400000">
            <a:off x="4485975" y="-2354075"/>
            <a:ext cx="66000" cy="83004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182300" y="117375"/>
            <a:ext cx="2882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97A7"/>
                </a:solidFill>
                <a:latin typeface="Poppins"/>
                <a:ea typeface="Poppins"/>
                <a:cs typeface="Poppins"/>
                <a:sym typeface="Poppins"/>
              </a:rPr>
              <a:t>METHODOLOGY</a:t>
            </a:r>
            <a:r>
              <a:rPr b="1" lang="en" sz="2700">
                <a:solidFill>
                  <a:srgbClr val="5062C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700">
              <a:solidFill>
                <a:srgbClr val="0097A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182299" y="550725"/>
            <a:ext cx="7008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3538A"/>
                </a:solidFill>
                <a:latin typeface="Poppins"/>
                <a:ea typeface="Poppins"/>
                <a:cs typeface="Poppins"/>
                <a:sym typeface="Poppins"/>
              </a:rPr>
              <a:t>Underwater Docking Station Detection</a:t>
            </a:r>
            <a:endParaRPr sz="2000">
              <a:solidFill>
                <a:srgbClr val="13538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266825" y="988825"/>
            <a:ext cx="5190300" cy="3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STEP 1 : Data Collection and Annotation</a:t>
            </a:r>
            <a:endParaRPr b="1" sz="15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401" y="1512026"/>
            <a:ext cx="3901176" cy="32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/>
          <p:nvPr/>
        </p:nvSpPr>
        <p:spPr>
          <a:xfrm>
            <a:off x="3197578" y="4729525"/>
            <a:ext cx="3064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Figure 2: Dataset Handling and Annotation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95" name="Google Shape;195;p22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/>
          <p:nvPr/>
        </p:nvSpPr>
        <p:spPr>
          <a:xfrm>
            <a:off x="182300" y="117375"/>
            <a:ext cx="7956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97A7"/>
                </a:solidFill>
                <a:latin typeface="Poppins"/>
                <a:ea typeface="Poppins"/>
                <a:cs typeface="Poppins"/>
                <a:sym typeface="Poppins"/>
              </a:rPr>
              <a:t>METHODOLOGY (contd…)</a:t>
            </a:r>
            <a:endParaRPr sz="2700">
              <a:solidFill>
                <a:srgbClr val="0097A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182299" y="550725"/>
            <a:ext cx="7008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3538A"/>
                </a:solidFill>
                <a:latin typeface="Poppins"/>
                <a:ea typeface="Poppins"/>
                <a:cs typeface="Poppins"/>
                <a:sym typeface="Poppins"/>
              </a:rPr>
              <a:t>Underwater Docking Station Detection</a:t>
            </a:r>
            <a:endParaRPr sz="2000">
              <a:solidFill>
                <a:srgbClr val="13538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287325" y="817375"/>
            <a:ext cx="5190300" cy="3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STEP 2 : Data Augmentation</a:t>
            </a:r>
            <a:endParaRPr b="1" sz="15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3738200" y="4222375"/>
            <a:ext cx="2720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Figure 3: Example of Data Augmentation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75" y="1433675"/>
            <a:ext cx="8571254" cy="27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 txBox="1"/>
          <p:nvPr/>
        </p:nvSpPr>
        <p:spPr>
          <a:xfrm>
            <a:off x="253450" y="1047450"/>
            <a:ext cx="8046300" cy="22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RT - DETR :</a:t>
            </a:r>
            <a:r>
              <a:rPr lang="en" sz="1300">
                <a:solidFill>
                  <a:srgbClr val="98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>
              <a:solidFill>
                <a:srgbClr val="980000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Real-Time Detection Transformer (RT-DETR) is a state-of-the-art object detection algorithm that leverages the power of transformers in the field of Object Detection.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Future Proof Technology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Beats most of the state of the art technologies like YOLO in terms of accuracy.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-1452125" y="-250150"/>
            <a:ext cx="385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337" y="2944525"/>
            <a:ext cx="8615475" cy="16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3057716" y="4515550"/>
            <a:ext cx="31587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Figure 3: Structure of Detection Transformer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182300" y="117375"/>
            <a:ext cx="7956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METHODOLOGY(contd…)</a:t>
            </a:r>
            <a:r>
              <a:rPr b="1" lang="en" sz="2700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700">
              <a:solidFill>
                <a:srgbClr val="2F54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182299" y="550725"/>
            <a:ext cx="7008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rPr>
              <a:t>Underwater Docking Station Detection</a:t>
            </a:r>
            <a:endParaRPr sz="2000">
              <a:solidFill>
                <a:srgbClr val="2F54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4" name="Google Shape;22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/>
          <p:nvPr/>
        </p:nvSpPr>
        <p:spPr>
          <a:xfrm>
            <a:off x="214600" y="100025"/>
            <a:ext cx="675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700">
              <a:solidFill>
                <a:srgbClr val="2F54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293250" y="894250"/>
            <a:ext cx="8557500" cy="41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DATASET: </a:t>
            </a:r>
            <a:endParaRPr b="1" sz="16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Total 450 images are used, annotated and labeled using RoboFlow.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Preprocessing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:  Resize (640 x 640) &amp; Grayscale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Augmentation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: Rotation, Flip, shear, Noise, Blur etc.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Augmented images are splitted into three sets: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Set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1078 images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Set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45 images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Set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45 images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2925" y="3004225"/>
            <a:ext cx="4531075" cy="17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4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 txBox="1"/>
          <p:nvPr/>
        </p:nvSpPr>
        <p:spPr>
          <a:xfrm>
            <a:off x="2992650" y="4687750"/>
            <a:ext cx="315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Figure 4: Dataset used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182300" y="117375"/>
            <a:ext cx="7956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97A7"/>
                </a:solidFill>
                <a:latin typeface="Poppins"/>
                <a:ea typeface="Poppins"/>
                <a:cs typeface="Poppins"/>
                <a:sym typeface="Poppins"/>
              </a:rPr>
              <a:t>METHODOLOGY (contd…)</a:t>
            </a:r>
            <a:endParaRPr sz="2700">
              <a:solidFill>
                <a:srgbClr val="0097A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182299" y="550725"/>
            <a:ext cx="7008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3538A"/>
                </a:solidFill>
                <a:latin typeface="Poppins"/>
                <a:ea typeface="Poppins"/>
                <a:cs typeface="Poppins"/>
                <a:sym typeface="Poppins"/>
              </a:rPr>
              <a:t>Underwater Docking Station Detection</a:t>
            </a:r>
            <a:endParaRPr sz="2000">
              <a:solidFill>
                <a:srgbClr val="13538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5"/>
          <p:cNvSpPr txBox="1"/>
          <p:nvPr/>
        </p:nvSpPr>
        <p:spPr>
          <a:xfrm>
            <a:off x="182300" y="101650"/>
            <a:ext cx="5006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97A7"/>
                </a:solidFill>
                <a:latin typeface="Poppins"/>
                <a:ea typeface="Poppins"/>
                <a:cs typeface="Poppins"/>
                <a:sym typeface="Poppins"/>
              </a:rPr>
              <a:t>METHODOLOGY (contd…)</a:t>
            </a:r>
            <a:r>
              <a:rPr b="1" lang="en" sz="2700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700">
              <a:solidFill>
                <a:srgbClr val="2F54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182299" y="526863"/>
            <a:ext cx="7008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3538A"/>
                </a:solidFill>
                <a:latin typeface="Poppins"/>
                <a:ea typeface="Poppins"/>
                <a:cs typeface="Poppins"/>
                <a:sym typeface="Poppins"/>
              </a:rPr>
              <a:t>Underwater Docking Station Detection</a:t>
            </a:r>
            <a:endParaRPr sz="2000">
              <a:solidFill>
                <a:srgbClr val="13538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374375" y="997675"/>
            <a:ext cx="4389600" cy="20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STEP 3 : Vision Model Implementation</a:t>
            </a:r>
            <a:endParaRPr b="1" sz="15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Here we have used two state of the art models 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You Only Look Once (YOLO v8 )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Real Time Detection Transformer ( RT-DETR )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44" name="Google Shape;244;p25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5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6"/>
          <p:cNvSpPr txBox="1"/>
          <p:nvPr/>
        </p:nvSpPr>
        <p:spPr>
          <a:xfrm>
            <a:off x="182300" y="1054850"/>
            <a:ext cx="3510900" cy="3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YOLO v8</a:t>
            </a:r>
            <a:r>
              <a:rPr lang="en" sz="1600">
                <a:solidFill>
                  <a:srgbClr val="98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: </a:t>
            </a:r>
            <a:endParaRPr sz="1600">
              <a:solidFill>
                <a:srgbClr val="980000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YOLO (You Only Look Once) stands out for its speed and accuracy.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YOLO directly predicts bounding boxes and class probabilities from an image, bypassing the complex two-stage architecture of traditional object detection methods.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YOLO version 8 is faster Compared to R-CNN, SSD, Faster R-CNN and earlier versions of Yolo</a:t>
            </a:r>
            <a:endParaRPr b="1" sz="1500">
              <a:solidFill>
                <a:schemeClr val="accen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-1452125" y="-250150"/>
            <a:ext cx="385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182300" y="117375"/>
            <a:ext cx="7956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METHODOLOGY(contd…)</a:t>
            </a:r>
            <a:endParaRPr sz="27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182299" y="550725"/>
            <a:ext cx="7008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rPr>
              <a:t>Underwater Docking Station Detection</a:t>
            </a:r>
            <a:endParaRPr sz="2000">
              <a:solidFill>
                <a:srgbClr val="2F54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5581225" y="4089675"/>
            <a:ext cx="24615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Figure 5: Structure of Yolo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282" y="1172613"/>
            <a:ext cx="5149926" cy="27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/>
          <p:nvPr/>
        </p:nvSpPr>
        <p:spPr>
          <a:xfrm>
            <a:off x="253450" y="1047450"/>
            <a:ext cx="8046300" cy="22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RT - DETR :</a:t>
            </a:r>
            <a:r>
              <a:rPr lang="en" sz="1300">
                <a:solidFill>
                  <a:srgbClr val="98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>
              <a:solidFill>
                <a:srgbClr val="980000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Real-Time Detection Transformer (RT-DETR) is a state-of-the-art object detection algorithm that leverages the power of transformers in the field of Object Detection.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Future Proof Technology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Beats most of the state of the art technologies like YOLO in terms of accuracy.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7"/>
          <p:cNvSpPr txBox="1"/>
          <p:nvPr/>
        </p:nvSpPr>
        <p:spPr>
          <a:xfrm>
            <a:off x="-1452125" y="-250150"/>
            <a:ext cx="385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337" y="2944525"/>
            <a:ext cx="8615475" cy="16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7"/>
          <p:cNvSpPr txBox="1"/>
          <p:nvPr/>
        </p:nvSpPr>
        <p:spPr>
          <a:xfrm>
            <a:off x="3057716" y="4515550"/>
            <a:ext cx="31587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Figure 6: Structure of Detection Transformer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182300" y="117375"/>
            <a:ext cx="7956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METHODOLOGY(contd…)</a:t>
            </a:r>
            <a:r>
              <a:rPr b="1" lang="en" sz="2700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700">
              <a:solidFill>
                <a:srgbClr val="2F54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0" name="Google Shape;270;p27"/>
          <p:cNvSpPr txBox="1"/>
          <p:nvPr/>
        </p:nvSpPr>
        <p:spPr>
          <a:xfrm>
            <a:off x="182299" y="550725"/>
            <a:ext cx="7008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rPr>
              <a:t>Underwater Docking Station Detection</a:t>
            </a:r>
            <a:endParaRPr sz="2000">
              <a:solidFill>
                <a:srgbClr val="2F54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28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8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959400" y="2295825"/>
            <a:ext cx="7225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POSE ESTIMATION OF THE DOCKING STATION</a:t>
            </a:r>
            <a:endParaRPr sz="26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9"/>
          <p:cNvSpPr txBox="1"/>
          <p:nvPr/>
        </p:nvSpPr>
        <p:spPr>
          <a:xfrm>
            <a:off x="182300" y="145850"/>
            <a:ext cx="3436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Pose Estimation </a:t>
            </a:r>
            <a:r>
              <a:rPr b="1" lang="en" sz="2700">
                <a:solidFill>
                  <a:srgbClr val="5062C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7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7" name="Google Shape;28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9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9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9"/>
          <p:cNvSpPr txBox="1"/>
          <p:nvPr/>
        </p:nvSpPr>
        <p:spPr>
          <a:xfrm>
            <a:off x="365525" y="1551675"/>
            <a:ext cx="4213200" cy="17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Medium"/>
              <a:buChar char="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Pose Estimation 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Medium"/>
              <a:buChar char="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Importance of Pose Estimation 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Medium"/>
              <a:buChar char="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Benefits of accurate Pose Estimation 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Medium"/>
              <a:buChar char="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Challenges in underwater Pose Estimation 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92" name="Google Shape;29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8713" y="1353112"/>
            <a:ext cx="4331223" cy="203237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9"/>
          <p:cNvSpPr txBox="1"/>
          <p:nvPr/>
        </p:nvSpPr>
        <p:spPr>
          <a:xfrm>
            <a:off x="4908913" y="3472625"/>
            <a:ext cx="3670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Figure 7: AUV calculating the center of the docking station 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0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0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0"/>
          <p:cNvSpPr txBox="1"/>
          <p:nvPr/>
        </p:nvSpPr>
        <p:spPr>
          <a:xfrm>
            <a:off x="182300" y="85975"/>
            <a:ext cx="5194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97A7"/>
                </a:solidFill>
                <a:latin typeface="Poppins"/>
                <a:ea typeface="Poppins"/>
                <a:cs typeface="Poppins"/>
                <a:sym typeface="Poppins"/>
              </a:rPr>
              <a:t>BLOCK DIAGRAM </a:t>
            </a:r>
            <a:endParaRPr sz="2700">
              <a:solidFill>
                <a:srgbClr val="0097A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4" name="Google Shape;304;p30"/>
          <p:cNvSpPr txBox="1"/>
          <p:nvPr/>
        </p:nvSpPr>
        <p:spPr>
          <a:xfrm>
            <a:off x="182299" y="506750"/>
            <a:ext cx="7008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3538A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Pose Estimation</a:t>
            </a:r>
            <a:endParaRPr sz="2000">
              <a:solidFill>
                <a:srgbClr val="13538A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3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06" name="Google Shape;306;p30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0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0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850" y="1216764"/>
            <a:ext cx="7520151" cy="27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5952025" y="3307025"/>
            <a:ext cx="7314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X = 0 cm and Y = 0 cm</a:t>
            </a:r>
            <a:endParaRPr b="1"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1"/>
          <p:cNvSpPr txBox="1"/>
          <p:nvPr/>
        </p:nvSpPr>
        <p:spPr>
          <a:xfrm>
            <a:off x="182300" y="117375"/>
            <a:ext cx="4590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METHODOLOGY(contd…)</a:t>
            </a:r>
            <a:endParaRPr sz="27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7" name="Google Shape;31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1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1"/>
          <p:cNvSpPr txBox="1"/>
          <p:nvPr/>
        </p:nvSpPr>
        <p:spPr>
          <a:xfrm>
            <a:off x="266825" y="753725"/>
            <a:ext cx="5190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STEP 1 : Camera Calibration </a:t>
            </a:r>
            <a:endParaRPr b="1" sz="15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266825" y="1081800"/>
            <a:ext cx="47088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to find intrinsic and extrinsic properties (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focal length, optical centre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etc )  of the camera.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these properties for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 measurement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distortion removal and other purposes.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Checkerboard pattern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used for Camera Calibration.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focal length and Optical Centre of the camera is determined.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3" name="Google Shape;3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9787" y="1418975"/>
            <a:ext cx="1750575" cy="18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1"/>
          <p:cNvSpPr txBox="1"/>
          <p:nvPr/>
        </p:nvSpPr>
        <p:spPr>
          <a:xfrm>
            <a:off x="5455110" y="3376275"/>
            <a:ext cx="2919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Figure 8: Checkerboard pattern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900268" y="1072409"/>
            <a:ext cx="154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13538A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700"/>
          </a:p>
        </p:txBody>
      </p:sp>
      <p:sp>
        <p:nvSpPr>
          <p:cNvPr id="71" name="Google Shape;71;p14"/>
          <p:cNvSpPr/>
          <p:nvPr/>
        </p:nvSpPr>
        <p:spPr>
          <a:xfrm>
            <a:off x="503675" y="1090268"/>
            <a:ext cx="149082" cy="149083"/>
          </a:xfrm>
          <a:custGeom>
            <a:rect b="b" l="l" r="r" t="t"/>
            <a:pathLst>
              <a:path extrusionOk="0" h="298165" w="298165">
                <a:moveTo>
                  <a:pt x="0" y="0"/>
                </a:moveTo>
                <a:lnTo>
                  <a:pt x="298165" y="0"/>
                </a:lnTo>
                <a:lnTo>
                  <a:pt x="298165" y="298164"/>
                </a:lnTo>
                <a:lnTo>
                  <a:pt x="0" y="298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" name="Google Shape;72;p14"/>
          <p:cNvSpPr/>
          <p:nvPr/>
        </p:nvSpPr>
        <p:spPr>
          <a:xfrm>
            <a:off x="503675" y="1688911"/>
            <a:ext cx="149082" cy="149083"/>
          </a:xfrm>
          <a:custGeom>
            <a:rect b="b" l="l" r="r" t="t"/>
            <a:pathLst>
              <a:path extrusionOk="0" h="298165" w="298165">
                <a:moveTo>
                  <a:pt x="0" y="0"/>
                </a:moveTo>
                <a:lnTo>
                  <a:pt x="298165" y="0"/>
                </a:lnTo>
                <a:lnTo>
                  <a:pt x="298165" y="298165"/>
                </a:lnTo>
                <a:lnTo>
                  <a:pt x="0" y="2981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" name="Google Shape;73;p14"/>
          <p:cNvSpPr/>
          <p:nvPr/>
        </p:nvSpPr>
        <p:spPr>
          <a:xfrm>
            <a:off x="503675" y="1988234"/>
            <a:ext cx="149082" cy="149083"/>
          </a:xfrm>
          <a:custGeom>
            <a:rect b="b" l="l" r="r" t="t"/>
            <a:pathLst>
              <a:path extrusionOk="0" h="298165" w="298165">
                <a:moveTo>
                  <a:pt x="0" y="0"/>
                </a:moveTo>
                <a:lnTo>
                  <a:pt x="298165" y="0"/>
                </a:lnTo>
                <a:lnTo>
                  <a:pt x="298165" y="298164"/>
                </a:lnTo>
                <a:lnTo>
                  <a:pt x="0" y="298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" name="Google Shape;74;p14"/>
          <p:cNvSpPr/>
          <p:nvPr/>
        </p:nvSpPr>
        <p:spPr>
          <a:xfrm>
            <a:off x="503675" y="3203376"/>
            <a:ext cx="149082" cy="149083"/>
          </a:xfrm>
          <a:custGeom>
            <a:rect b="b" l="l" r="r" t="t"/>
            <a:pathLst>
              <a:path extrusionOk="0" h="298165" w="298165">
                <a:moveTo>
                  <a:pt x="0" y="0"/>
                </a:moveTo>
                <a:lnTo>
                  <a:pt x="298165" y="0"/>
                </a:lnTo>
                <a:lnTo>
                  <a:pt x="298165" y="298164"/>
                </a:lnTo>
                <a:lnTo>
                  <a:pt x="0" y="298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" name="Google Shape;75;p14"/>
          <p:cNvSpPr/>
          <p:nvPr/>
        </p:nvSpPr>
        <p:spPr>
          <a:xfrm>
            <a:off x="503675" y="1389590"/>
            <a:ext cx="149082" cy="149083"/>
          </a:xfrm>
          <a:custGeom>
            <a:rect b="b" l="l" r="r" t="t"/>
            <a:pathLst>
              <a:path extrusionOk="0" h="298165" w="298165">
                <a:moveTo>
                  <a:pt x="0" y="0"/>
                </a:moveTo>
                <a:lnTo>
                  <a:pt x="298165" y="0"/>
                </a:lnTo>
                <a:lnTo>
                  <a:pt x="298165" y="298165"/>
                </a:lnTo>
                <a:lnTo>
                  <a:pt x="0" y="2981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" name="Google Shape;76;p14"/>
          <p:cNvSpPr txBox="1"/>
          <p:nvPr/>
        </p:nvSpPr>
        <p:spPr>
          <a:xfrm>
            <a:off x="900276" y="1970375"/>
            <a:ext cx="2258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3538A"/>
                </a:solidFill>
              </a:rPr>
              <a:t>PROBLEMS FORMULATED</a:t>
            </a:r>
            <a:endParaRPr sz="700"/>
          </a:p>
        </p:txBody>
      </p:sp>
      <p:sp>
        <p:nvSpPr>
          <p:cNvPr id="77" name="Google Shape;77;p14"/>
          <p:cNvSpPr txBox="1"/>
          <p:nvPr/>
        </p:nvSpPr>
        <p:spPr>
          <a:xfrm>
            <a:off x="900268" y="1371731"/>
            <a:ext cx="154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13538A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700"/>
          </a:p>
        </p:txBody>
      </p:sp>
      <p:sp>
        <p:nvSpPr>
          <p:cNvPr id="78" name="Google Shape;78;p14"/>
          <p:cNvSpPr txBox="1"/>
          <p:nvPr/>
        </p:nvSpPr>
        <p:spPr>
          <a:xfrm>
            <a:off x="900277" y="1671050"/>
            <a:ext cx="218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3538A"/>
                </a:solidFill>
              </a:rPr>
              <a:t>LITERATURE REVIEW</a:t>
            </a:r>
            <a:endParaRPr sz="1200">
              <a:solidFill>
                <a:srgbClr val="13538A"/>
              </a:solidFill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743000" y="2850863"/>
            <a:ext cx="3583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3538A"/>
              </a:buClr>
              <a:buSzPts val="1200"/>
              <a:buChar char="●"/>
            </a:pPr>
            <a:r>
              <a:rPr lang="en" sz="1200">
                <a:solidFill>
                  <a:srgbClr val="13538A"/>
                </a:solidFill>
              </a:rPr>
              <a:t>POSE ESTIMATION OF DOCKING STATION</a:t>
            </a:r>
            <a:endParaRPr sz="700"/>
          </a:p>
        </p:txBody>
      </p:sp>
      <p:sp>
        <p:nvSpPr>
          <p:cNvPr id="80" name="Google Shape;80;p14"/>
          <p:cNvSpPr txBox="1"/>
          <p:nvPr/>
        </p:nvSpPr>
        <p:spPr>
          <a:xfrm>
            <a:off x="439650" y="241352"/>
            <a:ext cx="366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OUTLINE</a:t>
            </a:r>
            <a:endParaRPr b="1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503675" y="3504048"/>
            <a:ext cx="149082" cy="149082"/>
          </a:xfrm>
          <a:custGeom>
            <a:rect b="b" l="l" r="r" t="t"/>
            <a:pathLst>
              <a:path extrusionOk="0" h="298165" w="298165">
                <a:moveTo>
                  <a:pt x="0" y="0"/>
                </a:moveTo>
                <a:lnTo>
                  <a:pt x="298165" y="0"/>
                </a:lnTo>
                <a:lnTo>
                  <a:pt x="298165" y="298164"/>
                </a:lnTo>
                <a:lnTo>
                  <a:pt x="0" y="298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" name="Google Shape;82;p14"/>
          <p:cNvSpPr/>
          <p:nvPr/>
        </p:nvSpPr>
        <p:spPr>
          <a:xfrm>
            <a:off x="503675" y="3805530"/>
            <a:ext cx="149082" cy="149082"/>
          </a:xfrm>
          <a:custGeom>
            <a:rect b="b" l="l" r="r" t="t"/>
            <a:pathLst>
              <a:path extrusionOk="0" h="298165" w="298165">
                <a:moveTo>
                  <a:pt x="0" y="0"/>
                </a:moveTo>
                <a:lnTo>
                  <a:pt x="298165" y="0"/>
                </a:lnTo>
                <a:lnTo>
                  <a:pt x="298165" y="298165"/>
                </a:lnTo>
                <a:lnTo>
                  <a:pt x="0" y="2981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" name="Google Shape;83;p14"/>
          <p:cNvSpPr txBox="1"/>
          <p:nvPr/>
        </p:nvSpPr>
        <p:spPr>
          <a:xfrm>
            <a:off x="900268" y="3486212"/>
            <a:ext cx="154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13538A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700"/>
          </a:p>
        </p:txBody>
      </p:sp>
      <p:sp>
        <p:nvSpPr>
          <p:cNvPr id="84" name="Google Shape;84;p14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 txBox="1"/>
          <p:nvPr/>
        </p:nvSpPr>
        <p:spPr>
          <a:xfrm>
            <a:off x="900268" y="3786199"/>
            <a:ext cx="154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3538A"/>
                </a:solidFill>
              </a:rPr>
              <a:t>FUTURE DIRECTION</a:t>
            </a:r>
            <a:endParaRPr sz="700"/>
          </a:p>
        </p:txBody>
      </p:sp>
      <p:sp>
        <p:nvSpPr>
          <p:cNvPr id="88" name="Google Shape;88;p14"/>
          <p:cNvSpPr/>
          <p:nvPr/>
        </p:nvSpPr>
        <p:spPr>
          <a:xfrm>
            <a:off x="503675" y="4105530"/>
            <a:ext cx="149082" cy="149082"/>
          </a:xfrm>
          <a:custGeom>
            <a:rect b="b" l="l" r="r" t="t"/>
            <a:pathLst>
              <a:path extrusionOk="0" h="298165" w="298165">
                <a:moveTo>
                  <a:pt x="0" y="0"/>
                </a:moveTo>
                <a:lnTo>
                  <a:pt x="298165" y="0"/>
                </a:lnTo>
                <a:lnTo>
                  <a:pt x="298165" y="298165"/>
                </a:lnTo>
                <a:lnTo>
                  <a:pt x="0" y="2981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4"/>
          <p:cNvSpPr txBox="1"/>
          <p:nvPr/>
        </p:nvSpPr>
        <p:spPr>
          <a:xfrm>
            <a:off x="900268" y="4395137"/>
            <a:ext cx="154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3538A"/>
                </a:solidFill>
              </a:rPr>
              <a:t>REFERENCES</a:t>
            </a:r>
            <a:endParaRPr sz="700"/>
          </a:p>
        </p:txBody>
      </p:sp>
      <p:sp>
        <p:nvSpPr>
          <p:cNvPr id="90" name="Google Shape;90;p14"/>
          <p:cNvSpPr txBox="1"/>
          <p:nvPr/>
        </p:nvSpPr>
        <p:spPr>
          <a:xfrm>
            <a:off x="900274" y="3177275"/>
            <a:ext cx="2946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13538A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700"/>
          </a:p>
        </p:txBody>
      </p:sp>
      <p:sp>
        <p:nvSpPr>
          <p:cNvPr id="91" name="Google Shape;91;p14"/>
          <p:cNvSpPr/>
          <p:nvPr/>
        </p:nvSpPr>
        <p:spPr>
          <a:xfrm>
            <a:off x="503675" y="4416855"/>
            <a:ext cx="149082" cy="149082"/>
          </a:xfrm>
          <a:custGeom>
            <a:rect b="b" l="l" r="r" t="t"/>
            <a:pathLst>
              <a:path extrusionOk="0" h="298165" w="298165">
                <a:moveTo>
                  <a:pt x="0" y="0"/>
                </a:moveTo>
                <a:lnTo>
                  <a:pt x="298165" y="0"/>
                </a:lnTo>
                <a:lnTo>
                  <a:pt x="298165" y="298165"/>
                </a:lnTo>
                <a:lnTo>
                  <a:pt x="0" y="2981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4"/>
          <p:cNvSpPr txBox="1"/>
          <p:nvPr/>
        </p:nvSpPr>
        <p:spPr>
          <a:xfrm>
            <a:off x="900268" y="4086187"/>
            <a:ext cx="154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3538A"/>
                </a:solidFill>
              </a:rPr>
              <a:t>PERT CHART</a:t>
            </a:r>
            <a:endParaRPr sz="700"/>
          </a:p>
        </p:txBody>
      </p:sp>
      <p:sp>
        <p:nvSpPr>
          <p:cNvPr id="93" name="Google Shape;93;p14"/>
          <p:cNvSpPr/>
          <p:nvPr/>
        </p:nvSpPr>
        <p:spPr>
          <a:xfrm>
            <a:off x="503675" y="2293034"/>
            <a:ext cx="149082" cy="149083"/>
          </a:xfrm>
          <a:custGeom>
            <a:rect b="b" l="l" r="r" t="t"/>
            <a:pathLst>
              <a:path extrusionOk="0" h="298165" w="298165">
                <a:moveTo>
                  <a:pt x="0" y="0"/>
                </a:moveTo>
                <a:lnTo>
                  <a:pt x="298165" y="0"/>
                </a:lnTo>
                <a:lnTo>
                  <a:pt x="298165" y="298164"/>
                </a:lnTo>
                <a:lnTo>
                  <a:pt x="0" y="298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4"/>
          <p:cNvSpPr txBox="1"/>
          <p:nvPr/>
        </p:nvSpPr>
        <p:spPr>
          <a:xfrm>
            <a:off x="900274" y="2275175"/>
            <a:ext cx="124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3538A"/>
                </a:solidFill>
              </a:rPr>
              <a:t>WORK DONE </a:t>
            </a:r>
            <a:endParaRPr sz="700"/>
          </a:p>
        </p:txBody>
      </p:sp>
      <p:sp>
        <p:nvSpPr>
          <p:cNvPr id="95" name="Google Shape;95;p14"/>
          <p:cNvSpPr txBox="1"/>
          <p:nvPr/>
        </p:nvSpPr>
        <p:spPr>
          <a:xfrm>
            <a:off x="652750" y="2481570"/>
            <a:ext cx="431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3538A"/>
              </a:buClr>
              <a:buSzPts val="1200"/>
              <a:buChar char="●"/>
            </a:pPr>
            <a:r>
              <a:rPr lang="en" sz="1200">
                <a:solidFill>
                  <a:srgbClr val="13538A"/>
                </a:solidFill>
              </a:rPr>
              <a:t>UNDERWATER DOCKING STATION DETECTION</a:t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825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 txBox="1"/>
          <p:nvPr/>
        </p:nvSpPr>
        <p:spPr>
          <a:xfrm>
            <a:off x="182300" y="117375"/>
            <a:ext cx="4491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METHODOLOGY(contd…)</a:t>
            </a:r>
            <a:r>
              <a:rPr b="1" lang="en" sz="2700">
                <a:solidFill>
                  <a:srgbClr val="5062C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7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1" name="Google Shape;3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2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2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2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2"/>
          <p:cNvSpPr txBox="1"/>
          <p:nvPr/>
        </p:nvSpPr>
        <p:spPr>
          <a:xfrm>
            <a:off x="266825" y="753725"/>
            <a:ext cx="5190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STEP 1 : Camera Calibration </a:t>
            </a:r>
            <a:endParaRPr b="1" sz="15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6" name="Google Shape;336;p32"/>
          <p:cNvPicPr preferRelativeResize="0"/>
          <p:nvPr/>
        </p:nvPicPr>
        <p:blipFill rotWithShape="1">
          <a:blip r:embed="rId4">
            <a:alphaModFix/>
          </a:blip>
          <a:srcRect b="0" l="0" r="0" t="9934"/>
          <a:stretch/>
        </p:blipFill>
        <p:spPr>
          <a:xfrm>
            <a:off x="2618925" y="1340826"/>
            <a:ext cx="3812500" cy="28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 txBox="1"/>
          <p:nvPr/>
        </p:nvSpPr>
        <p:spPr>
          <a:xfrm>
            <a:off x="2689763" y="4234175"/>
            <a:ext cx="3670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Figure 9: Flowchart of camera calibration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225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3"/>
          <p:cNvSpPr txBox="1"/>
          <p:nvPr/>
        </p:nvSpPr>
        <p:spPr>
          <a:xfrm>
            <a:off x="182300" y="117375"/>
            <a:ext cx="4711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METHODOLOGY(contd…)</a:t>
            </a:r>
            <a:r>
              <a:rPr b="1" lang="en" sz="2700">
                <a:solidFill>
                  <a:srgbClr val="5062C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7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4" name="Google Shape;344;p33"/>
          <p:cNvSpPr txBox="1"/>
          <p:nvPr/>
        </p:nvSpPr>
        <p:spPr>
          <a:xfrm>
            <a:off x="182299" y="550725"/>
            <a:ext cx="7008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3538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5" name="Google Shape;34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3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3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3"/>
          <p:cNvSpPr txBox="1"/>
          <p:nvPr/>
        </p:nvSpPr>
        <p:spPr>
          <a:xfrm>
            <a:off x="266825" y="753725"/>
            <a:ext cx="5190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STEP 2 : Implementation of pose estimation algorithm </a:t>
            </a:r>
            <a:endParaRPr b="1" sz="15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33"/>
          <p:cNvSpPr txBox="1"/>
          <p:nvPr/>
        </p:nvSpPr>
        <p:spPr>
          <a:xfrm>
            <a:off x="266825" y="1161200"/>
            <a:ext cx="85599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Thresholding and Contour Detection    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Circle Fitting over the contours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Calculating Z distance (in meters):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highlight>
                  <a:srgbClr val="37C9EF"/>
                </a:highlight>
                <a:latin typeface="Calibri"/>
                <a:ea typeface="Calibri"/>
                <a:cs typeface="Calibri"/>
                <a:sym typeface="Calibri"/>
              </a:rPr>
              <a:t>Z_distance = (focal length * actual_diameter) / </a:t>
            </a:r>
            <a:r>
              <a:rPr i="1" lang="en" sz="1100">
                <a:solidFill>
                  <a:schemeClr val="dk1"/>
                </a:solidFill>
                <a:highlight>
                  <a:srgbClr val="37C9EF"/>
                </a:highlight>
                <a:latin typeface="Calibri"/>
                <a:ea typeface="Calibri"/>
                <a:cs typeface="Calibri"/>
                <a:sym typeface="Calibri"/>
              </a:rPr>
              <a:t>perceived_diameter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Calculating X and Y distance (in meters):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highlight>
                  <a:srgbClr val="FF9900"/>
                </a:highlight>
                <a:latin typeface="Calibri"/>
                <a:ea typeface="Calibri"/>
                <a:cs typeface="Calibri"/>
                <a:sym typeface="Calibri"/>
              </a:rPr>
              <a:t>X_distance = (X_distance in pixel * actual diameter) / perceived_diameter</a:t>
            </a:r>
            <a:endParaRPr i="1" sz="1100">
              <a:solidFill>
                <a:schemeClr val="dk1"/>
              </a:solidFill>
              <a:highlight>
                <a:srgbClr val="FF99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highlight>
                <a:srgbClr val="37C9E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highlight>
                  <a:srgbClr val="86EAE9"/>
                </a:highlight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i="1" lang="en" sz="1100">
                <a:solidFill>
                  <a:schemeClr val="dk1"/>
                </a:solidFill>
                <a:highlight>
                  <a:srgbClr val="86EAE9"/>
                </a:highlight>
                <a:latin typeface="Calibri"/>
                <a:ea typeface="Calibri"/>
                <a:cs typeface="Calibri"/>
                <a:sym typeface="Calibri"/>
              </a:rPr>
              <a:t>_distance = (Y_distance in pixel * actual diameter) / perceived_diameter</a:t>
            </a:r>
            <a:endParaRPr i="1" sz="1100">
              <a:solidFill>
                <a:schemeClr val="dk1"/>
              </a:solidFill>
              <a:highlight>
                <a:srgbClr val="86EA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highlight>
                <a:srgbClr val="86EA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 and Guidance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 about docking status 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34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4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4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4"/>
          <p:cNvSpPr txBox="1"/>
          <p:nvPr/>
        </p:nvSpPr>
        <p:spPr>
          <a:xfrm>
            <a:off x="3462600" y="2267700"/>
            <a:ext cx="2314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  <a:endParaRPr b="1" sz="35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35"/>
          <p:cNvGraphicFramePr/>
          <p:nvPr/>
        </p:nvGraphicFramePr>
        <p:xfrm>
          <a:off x="836300" y="98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{F9063F5C-DC40-4C9D-B678-9BBA6FBCC813}</a:tableStyleId>
              </a:tblPr>
              <a:tblGrid>
                <a:gridCol w="3776600"/>
                <a:gridCol w="3776600"/>
              </a:tblGrid>
              <a:tr h="38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YOLO v8</a:t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RT-DETR</a:t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</a:tr>
              <a:tr h="3491400"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❏"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model is trained for 50 epochs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❏"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Class Loss : 0.4425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❏"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 : 0.959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❏"/>
                      </a:pPr>
                      <a:r>
                        <a:rPr lang="en" sz="1300">
                          <a:solidFill>
                            <a:srgbClr val="0C0C0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mAP50 (Mean Average Precision at IoU threshold 0.5): 0.971</a:t>
                      </a:r>
                      <a:endParaRPr sz="1300">
                        <a:solidFill>
                          <a:srgbClr val="0C0C0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❏"/>
                      </a:pPr>
                      <a:r>
                        <a:rPr lang="en" sz="1300">
                          <a:solidFill>
                            <a:srgbClr val="0C0C0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mAP50-95 (Mean Average Precision over IoU thresholds 0.5 to 0.95): 0.661</a:t>
                      </a:r>
                      <a:endParaRPr sz="1300">
                        <a:solidFill>
                          <a:srgbClr val="0C0C0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❏"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model is trained for 50 epochs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❏"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 Loss : 0.3566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❏"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 : 1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❏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mAP50 (Mean Average Precision at IoU threshold 0.5): 0.978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❏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mAP50-95 (Mean Average Precision over IoU thresholds 0.5 to 0.95): 0.653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66" name="Google Shape;36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5"/>
          <p:cNvSpPr txBox="1"/>
          <p:nvPr/>
        </p:nvSpPr>
        <p:spPr>
          <a:xfrm>
            <a:off x="206950" y="113700"/>
            <a:ext cx="675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(contd…)</a:t>
            </a:r>
            <a:endParaRPr sz="27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" name="Google Shape;368;p35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5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5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5"/>
          <p:cNvSpPr txBox="1"/>
          <p:nvPr/>
        </p:nvSpPr>
        <p:spPr>
          <a:xfrm>
            <a:off x="206949" y="627875"/>
            <a:ext cx="7008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rPr>
              <a:t>Docking Station Detection</a:t>
            </a:r>
            <a:endParaRPr sz="1700" u="sng">
              <a:solidFill>
                <a:srgbClr val="2F54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6" name="Google Shape;376;p36"/>
          <p:cNvGraphicFramePr/>
          <p:nvPr/>
        </p:nvGraphicFramePr>
        <p:xfrm>
          <a:off x="562100" y="101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{F9063F5C-DC40-4C9D-B678-9BBA6FBCC813}</a:tableStyleId>
              </a:tblPr>
              <a:tblGrid>
                <a:gridCol w="3903675"/>
                <a:gridCol w="3903675"/>
              </a:tblGrid>
              <a:tr h="39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YOLO v8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RT-DETR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</a:tr>
              <a:tr h="3513475"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C0C0C"/>
                        </a:solidFill>
                        <a:highlight>
                          <a:schemeClr val="lt1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spcBef>
                          <a:spcPts val="1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7" name="Google Shape;37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6"/>
          <p:cNvSpPr txBox="1"/>
          <p:nvPr/>
        </p:nvSpPr>
        <p:spPr>
          <a:xfrm>
            <a:off x="184075" y="103025"/>
            <a:ext cx="675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(contd…)</a:t>
            </a:r>
            <a:endParaRPr sz="27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9" name="Google Shape;379;p36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6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00" y="1634101"/>
            <a:ext cx="3544152" cy="30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34100"/>
            <a:ext cx="3625800" cy="3098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/>
          <p:nvPr/>
        </p:nvSpPr>
        <p:spPr>
          <a:xfrm>
            <a:off x="289300" y="653150"/>
            <a:ext cx="8599200" cy="4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9" name="Google Shape;389;p37"/>
          <p:cNvGraphicFramePr/>
          <p:nvPr/>
        </p:nvGraphicFramePr>
        <p:xfrm>
          <a:off x="562100" y="83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{F9063F5C-DC40-4C9D-B678-9BBA6FBCC813}</a:tableStyleId>
              </a:tblPr>
              <a:tblGrid>
                <a:gridCol w="4009900"/>
                <a:gridCol w="3797450"/>
              </a:tblGrid>
              <a:tr h="41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YOLO v8</a:t>
                      </a:r>
                      <a:endParaRPr b="1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RT-DETR</a:t>
                      </a:r>
                      <a:endParaRPr b="1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</a:tr>
              <a:tr h="3670725">
                <a:tc>
                  <a:txBody>
                    <a:bodyPr/>
                    <a:lstStyle/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90" name="Google Shape;3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000" y="1841225"/>
            <a:ext cx="3770149" cy="21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392" name="Google Shape;3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644" y="1841225"/>
            <a:ext cx="3524530" cy="21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7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7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7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7"/>
          <p:cNvSpPr txBox="1"/>
          <p:nvPr/>
        </p:nvSpPr>
        <p:spPr>
          <a:xfrm>
            <a:off x="260275" y="103025"/>
            <a:ext cx="675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97A7"/>
                </a:solidFill>
                <a:latin typeface="Poppins"/>
                <a:ea typeface="Poppins"/>
                <a:cs typeface="Poppins"/>
                <a:sym typeface="Poppins"/>
              </a:rPr>
              <a:t>RESULTS(contd…)</a:t>
            </a:r>
            <a:endParaRPr sz="2700">
              <a:solidFill>
                <a:srgbClr val="0097A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/>
          <p:nvPr/>
        </p:nvSpPr>
        <p:spPr>
          <a:xfrm>
            <a:off x="289300" y="653150"/>
            <a:ext cx="8599200" cy="4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2" name="Google Shape;402;p38"/>
          <p:cNvGraphicFramePr/>
          <p:nvPr/>
        </p:nvGraphicFramePr>
        <p:xfrm>
          <a:off x="562100" y="83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{F9063F5C-DC40-4C9D-B678-9BBA6FBCC813}</a:tableStyleId>
              </a:tblPr>
              <a:tblGrid>
                <a:gridCol w="3903675"/>
                <a:gridCol w="3903675"/>
              </a:tblGrid>
              <a:tr h="41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YOLO v8</a:t>
                      </a:r>
                      <a:endParaRPr b="1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RT-DETR</a:t>
                      </a:r>
                      <a:endParaRPr b="1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</a:tr>
              <a:tr h="3670725">
                <a:tc>
                  <a:txBody>
                    <a:bodyPr/>
                    <a:lstStyle/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03" name="Google Shape;4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50" y="1325950"/>
            <a:ext cx="2893075" cy="33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405" name="Google Shape;4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069" y="1419575"/>
            <a:ext cx="2437199" cy="32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8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8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8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8"/>
          <p:cNvSpPr txBox="1"/>
          <p:nvPr/>
        </p:nvSpPr>
        <p:spPr>
          <a:xfrm>
            <a:off x="260275" y="103025"/>
            <a:ext cx="675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97A7"/>
                </a:solidFill>
                <a:latin typeface="Poppins"/>
                <a:ea typeface="Poppins"/>
                <a:cs typeface="Poppins"/>
                <a:sym typeface="Poppins"/>
              </a:rPr>
              <a:t>RESULTS(contd…)</a:t>
            </a:r>
            <a:endParaRPr sz="2700">
              <a:solidFill>
                <a:srgbClr val="0097A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/>
          <p:nvPr/>
        </p:nvSpPr>
        <p:spPr>
          <a:xfrm>
            <a:off x="289300" y="653150"/>
            <a:ext cx="8599200" cy="4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5" name="Google Shape;415;p39"/>
          <p:cNvGraphicFramePr/>
          <p:nvPr/>
        </p:nvGraphicFramePr>
        <p:xfrm>
          <a:off x="562100" y="83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{F9063F5C-DC40-4C9D-B678-9BBA6FBCC813}</a:tableStyleId>
              </a:tblPr>
              <a:tblGrid>
                <a:gridCol w="3903675"/>
                <a:gridCol w="3903675"/>
              </a:tblGrid>
              <a:tr h="41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YOLO v8</a:t>
                      </a:r>
                      <a:endParaRPr b="1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RT-DETR</a:t>
                      </a:r>
                      <a:endParaRPr b="1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</a:tr>
              <a:tr h="3670725">
                <a:tc>
                  <a:txBody>
                    <a:bodyPr/>
                    <a:lstStyle/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7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16" name="Google Shape;4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722" y="1356038"/>
            <a:ext cx="2742928" cy="32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418" name="Google Shape;4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524" y="1419575"/>
            <a:ext cx="2444526" cy="31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9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9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9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9"/>
          <p:cNvSpPr txBox="1"/>
          <p:nvPr/>
        </p:nvSpPr>
        <p:spPr>
          <a:xfrm>
            <a:off x="260275" y="103025"/>
            <a:ext cx="675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97A7"/>
                </a:solidFill>
                <a:latin typeface="Poppins"/>
                <a:ea typeface="Poppins"/>
                <a:cs typeface="Poppins"/>
                <a:sym typeface="Poppins"/>
              </a:rPr>
              <a:t>RESULTS(contd…)</a:t>
            </a:r>
            <a:endParaRPr sz="2700">
              <a:solidFill>
                <a:srgbClr val="0097A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0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0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0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4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425" y="807450"/>
            <a:ext cx="6495576" cy="401642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0"/>
          <p:cNvSpPr txBox="1"/>
          <p:nvPr/>
        </p:nvSpPr>
        <p:spPr>
          <a:xfrm>
            <a:off x="184075" y="103025"/>
            <a:ext cx="675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RESULTS(contd…)</a:t>
            </a:r>
            <a:endParaRPr sz="27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"/>
          <p:cNvSpPr txBox="1"/>
          <p:nvPr/>
        </p:nvSpPr>
        <p:spPr>
          <a:xfrm>
            <a:off x="289300" y="653150"/>
            <a:ext cx="8599200" cy="4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38" name="Google Shape;438;p41"/>
          <p:cNvGraphicFramePr/>
          <p:nvPr/>
        </p:nvGraphicFramePr>
        <p:xfrm>
          <a:off x="562100" y="83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{F9063F5C-DC40-4C9D-B678-9BBA6FBCC813}</a:tableStyleId>
              </a:tblPr>
              <a:tblGrid>
                <a:gridCol w="3903675"/>
                <a:gridCol w="3903675"/>
              </a:tblGrid>
              <a:tr h="41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YOLO v8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RT-DETR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</a:tr>
              <a:tr h="367072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imes New Roman"/>
                        <a:buChar char="●"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 Time Prediction Result : 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imes New Roman"/>
                        <a:buChar char="●"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 Time Prediction Result :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39" name="Google Shape;439;p41"/>
          <p:cNvPicPr preferRelativeResize="0"/>
          <p:nvPr/>
        </p:nvPicPr>
        <p:blipFill rotWithShape="1">
          <a:blip r:embed="rId3">
            <a:alphaModFix/>
          </a:blip>
          <a:srcRect b="0" l="6957" r="40014" t="10530"/>
          <a:stretch/>
        </p:blipFill>
        <p:spPr>
          <a:xfrm>
            <a:off x="5550275" y="1595150"/>
            <a:ext cx="1727901" cy="15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1"/>
          <p:cNvPicPr preferRelativeResize="0"/>
          <p:nvPr/>
        </p:nvPicPr>
        <p:blipFill rotWithShape="1">
          <a:blip r:embed="rId4">
            <a:alphaModFix/>
          </a:blip>
          <a:srcRect b="35132" l="25352" r="33437" t="0"/>
          <a:stretch/>
        </p:blipFill>
        <p:spPr>
          <a:xfrm>
            <a:off x="5550275" y="3271250"/>
            <a:ext cx="1727901" cy="152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1"/>
          <p:cNvPicPr preferRelativeResize="0"/>
          <p:nvPr/>
        </p:nvPicPr>
        <p:blipFill rotWithShape="1">
          <a:blip r:embed="rId5">
            <a:alphaModFix/>
          </a:blip>
          <a:srcRect b="0" l="6976" r="40453" t="11213"/>
          <a:stretch/>
        </p:blipFill>
        <p:spPr>
          <a:xfrm>
            <a:off x="1608974" y="1595150"/>
            <a:ext cx="1774000" cy="15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1"/>
          <p:cNvPicPr preferRelativeResize="0"/>
          <p:nvPr/>
        </p:nvPicPr>
        <p:blipFill rotWithShape="1">
          <a:blip r:embed="rId6">
            <a:alphaModFix/>
          </a:blip>
          <a:srcRect b="29971" l="24849" r="31003" t="0"/>
          <a:stretch/>
        </p:blipFill>
        <p:spPr>
          <a:xfrm>
            <a:off x="1608975" y="3271250"/>
            <a:ext cx="1774000" cy="152987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1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1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1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1"/>
          <p:cNvSpPr txBox="1"/>
          <p:nvPr/>
        </p:nvSpPr>
        <p:spPr>
          <a:xfrm>
            <a:off x="184075" y="103025"/>
            <a:ext cx="675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RESULTS(contd…)</a:t>
            </a:r>
            <a:endParaRPr sz="27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247613" y="213125"/>
            <a:ext cx="4573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sz="27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47625" y="749450"/>
            <a:ext cx="5931900" cy="40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3538A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500"/>
              <a:buFont typeface="Calibri"/>
              <a:buChar char="❏"/>
            </a:pPr>
            <a:r>
              <a:rPr b="1" lang="en" sz="1500">
                <a:solidFill>
                  <a:srgbClr val="1F3864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Autonomous Underwater Vehicles</a:t>
            </a:r>
            <a:endParaRPr b="1" sz="1500">
              <a:solidFill>
                <a:srgbClr val="1F386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F386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500"/>
              <a:buFont typeface="Calibri"/>
              <a:buChar char="❏"/>
            </a:pPr>
            <a:r>
              <a:rPr b="1" lang="en" sz="1500">
                <a:solidFill>
                  <a:srgbClr val="1F3864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Underwater Docking</a:t>
            </a:r>
            <a:endParaRPr b="1" sz="1500">
              <a:solidFill>
                <a:srgbClr val="1F386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F386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500"/>
              <a:buFont typeface="Calibri"/>
              <a:buChar char="❏"/>
            </a:pPr>
            <a:r>
              <a:rPr b="1" lang="en" sz="1500">
                <a:solidFill>
                  <a:srgbClr val="1F3864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Underwater Challenges</a:t>
            </a:r>
            <a:endParaRPr b="1" sz="1500">
              <a:solidFill>
                <a:srgbClr val="1F386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F386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500"/>
              <a:buFont typeface="Calibri"/>
              <a:buChar char="❏"/>
            </a:pPr>
            <a:r>
              <a:rPr b="1" lang="en" sz="1500">
                <a:solidFill>
                  <a:srgbClr val="1F3864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Drawbacks of Traditional Method</a:t>
            </a:r>
            <a:endParaRPr b="1" sz="1500">
              <a:solidFill>
                <a:srgbClr val="1F386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F386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500"/>
              <a:buFont typeface="Calibri"/>
              <a:buChar char="❏"/>
            </a:pPr>
            <a:r>
              <a:rPr b="1" lang="en" sz="1500">
                <a:solidFill>
                  <a:srgbClr val="1F3864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Advantages of Vision-Based Approach</a:t>
            </a:r>
            <a:endParaRPr b="1" sz="1500">
              <a:solidFill>
                <a:srgbClr val="1F386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F386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500"/>
              <a:buFont typeface="Calibri"/>
              <a:buChar char="❏"/>
            </a:pPr>
            <a:r>
              <a:rPr b="1" lang="en" sz="1500">
                <a:solidFill>
                  <a:srgbClr val="1F3864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Pose Estimation For AUV Guidance</a:t>
            </a:r>
            <a:endParaRPr b="1" sz="1500">
              <a:solidFill>
                <a:srgbClr val="1F386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F386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F386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F3864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18400"/>
            <a:ext cx="3120450" cy="21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5215350" y="3658350"/>
            <a:ext cx="23520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Figure 1: Docking of an AUV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2"/>
          <p:cNvSpPr txBox="1"/>
          <p:nvPr/>
        </p:nvSpPr>
        <p:spPr>
          <a:xfrm>
            <a:off x="214600" y="133475"/>
            <a:ext cx="675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RESULTS(contd…)</a:t>
            </a:r>
            <a:endParaRPr sz="2700">
              <a:solidFill>
                <a:srgbClr val="2F54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4" name="Google Shape;454;p42"/>
          <p:cNvSpPr txBox="1"/>
          <p:nvPr/>
        </p:nvSpPr>
        <p:spPr>
          <a:xfrm>
            <a:off x="293250" y="753375"/>
            <a:ext cx="8557500" cy="41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5" name="Google Shape;45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2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2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2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2"/>
          <p:cNvSpPr txBox="1"/>
          <p:nvPr/>
        </p:nvSpPr>
        <p:spPr>
          <a:xfrm>
            <a:off x="380550" y="1165238"/>
            <a:ext cx="80919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Calculated Focal Length =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809.408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pixels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i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Thresholding /Contour Detection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i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Circle Fitting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</a:t>
            </a:r>
            <a:r>
              <a:rPr i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X, Y, Z distances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p42"/>
          <p:cNvPicPr preferRelativeResize="0"/>
          <p:nvPr/>
        </p:nvPicPr>
        <p:blipFill rotWithShape="1">
          <a:blip r:embed="rId4">
            <a:alphaModFix/>
          </a:blip>
          <a:srcRect b="9972" l="0" r="0" t="19500"/>
          <a:stretch/>
        </p:blipFill>
        <p:spPr>
          <a:xfrm>
            <a:off x="558100" y="1867622"/>
            <a:ext cx="2061325" cy="1899525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1" name="Google Shape;461;p42"/>
          <p:cNvPicPr preferRelativeResize="0"/>
          <p:nvPr/>
        </p:nvPicPr>
        <p:blipFill rotWithShape="1">
          <a:blip r:embed="rId5">
            <a:alphaModFix/>
          </a:blip>
          <a:srcRect b="10746" l="15332" r="7345" t="0"/>
          <a:stretch/>
        </p:blipFill>
        <p:spPr>
          <a:xfrm>
            <a:off x="2957972" y="1867625"/>
            <a:ext cx="2018216" cy="1899525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2" name="Google Shape;46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8175" y="1867625"/>
            <a:ext cx="3024675" cy="1899524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3" name="Google Shape;463;p42"/>
          <p:cNvSpPr txBox="1"/>
          <p:nvPr/>
        </p:nvSpPr>
        <p:spPr>
          <a:xfrm>
            <a:off x="639750" y="3878000"/>
            <a:ext cx="20181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Figure 10: Contour detection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2"/>
          <p:cNvSpPr txBox="1"/>
          <p:nvPr/>
        </p:nvSpPr>
        <p:spPr>
          <a:xfrm>
            <a:off x="2745225" y="3878000"/>
            <a:ext cx="25434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Figure 11: Circle fitting over the contour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2"/>
          <p:cNvSpPr txBox="1"/>
          <p:nvPr/>
        </p:nvSpPr>
        <p:spPr>
          <a:xfrm>
            <a:off x="5588813" y="3878000"/>
            <a:ext cx="25434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Figure 12: Displaying X,Y and Z distances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2"/>
          <p:cNvSpPr txBox="1"/>
          <p:nvPr/>
        </p:nvSpPr>
        <p:spPr>
          <a:xfrm>
            <a:off x="293249" y="788150"/>
            <a:ext cx="7008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rPr>
              <a:t>3D Pose Estimation</a:t>
            </a:r>
            <a:endParaRPr sz="1700" u="sng">
              <a:solidFill>
                <a:srgbClr val="2F54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3"/>
          <p:cNvSpPr txBox="1"/>
          <p:nvPr/>
        </p:nvSpPr>
        <p:spPr>
          <a:xfrm>
            <a:off x="214600" y="133475"/>
            <a:ext cx="675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RESULTS(contd…)</a:t>
            </a:r>
            <a:r>
              <a:rPr b="1" lang="en" sz="2700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700">
              <a:solidFill>
                <a:srgbClr val="2F54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3" name="Google Shape;47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3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3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3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3"/>
          <p:cNvSpPr txBox="1"/>
          <p:nvPr/>
        </p:nvSpPr>
        <p:spPr>
          <a:xfrm>
            <a:off x="942400" y="814725"/>
            <a:ext cx="31368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8" name="Google Shape;4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450" y="1588862"/>
            <a:ext cx="2574699" cy="1965775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79" name="Google Shape;479;p43"/>
          <p:cNvSpPr txBox="1"/>
          <p:nvPr/>
        </p:nvSpPr>
        <p:spPr>
          <a:xfrm>
            <a:off x="4746750" y="752388"/>
            <a:ext cx="31368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8400" y="1588875"/>
            <a:ext cx="2645926" cy="1965775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81" name="Google Shape;481;p43"/>
          <p:cNvSpPr txBox="1"/>
          <p:nvPr/>
        </p:nvSpPr>
        <p:spPr>
          <a:xfrm>
            <a:off x="1605775" y="3650025"/>
            <a:ext cx="19383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Figure 13: Perfectly aligned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43"/>
          <p:cNvSpPr txBox="1"/>
          <p:nvPr/>
        </p:nvSpPr>
        <p:spPr>
          <a:xfrm>
            <a:off x="5425350" y="3650025"/>
            <a:ext cx="17796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Figure 14: Ready to dock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43"/>
          <p:cNvSpPr txBox="1"/>
          <p:nvPr/>
        </p:nvSpPr>
        <p:spPr>
          <a:xfrm>
            <a:off x="1170700" y="971425"/>
            <a:ext cx="2680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Optical Centre is Perpendicular </a:t>
            </a:r>
            <a:endParaRPr i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the Centre of the Docking station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3"/>
          <p:cNvSpPr txBox="1"/>
          <p:nvPr/>
        </p:nvSpPr>
        <p:spPr>
          <a:xfrm>
            <a:off x="4861263" y="971425"/>
            <a:ext cx="2680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Ready to Dock at a distance equal to  0.25 m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4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4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4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4"/>
          <p:cNvSpPr txBox="1"/>
          <p:nvPr/>
        </p:nvSpPr>
        <p:spPr>
          <a:xfrm>
            <a:off x="206950" y="113700"/>
            <a:ext cx="675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RESULTS(contd…)</a:t>
            </a:r>
            <a:endParaRPr sz="27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6" name="Google Shape;496;p44"/>
          <p:cNvSpPr txBox="1"/>
          <p:nvPr/>
        </p:nvSpPr>
        <p:spPr>
          <a:xfrm>
            <a:off x="1351350" y="4739650"/>
            <a:ext cx="64413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0C0C0C"/>
                </a:solidFill>
                <a:highlight>
                  <a:schemeClr val="accent6"/>
                </a:highlight>
                <a:latin typeface="Calibri"/>
                <a:ea typeface="Calibri"/>
                <a:cs typeface="Calibri"/>
                <a:sym typeface="Calibri"/>
              </a:rPr>
              <a:t>Percentage error = (actual distance - calculated distance)/actual distance * 100%</a:t>
            </a:r>
            <a:endParaRPr i="1" sz="1500">
              <a:solidFill>
                <a:srgbClr val="0C0C0C"/>
              </a:solidFill>
              <a:highlight>
                <a:schemeClr val="accent6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0C0C0C"/>
                </a:solidFill>
                <a:highlight>
                  <a:schemeClr val="accent6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i="1" sz="1500">
              <a:solidFill>
                <a:srgbClr val="0C0C0C"/>
              </a:solidFill>
              <a:highlight>
                <a:schemeClr val="accent6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0C0C0C"/>
                </a:solidFill>
                <a:highlight>
                  <a:schemeClr val="accent6"/>
                </a:highlight>
                <a:latin typeface="Calibri"/>
                <a:ea typeface="Calibri"/>
                <a:cs typeface="Calibri"/>
                <a:sym typeface="Calibri"/>
              </a:rPr>
              <a:t>                          </a:t>
            </a:r>
            <a:endParaRPr i="1" sz="1500">
              <a:solidFill>
                <a:srgbClr val="0C0C0C"/>
              </a:solidFill>
              <a:highlight>
                <a:schemeClr val="accent6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97" name="Google Shape;497;p44"/>
          <p:cNvGraphicFramePr/>
          <p:nvPr/>
        </p:nvGraphicFramePr>
        <p:xfrm>
          <a:off x="530825" y="623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{F9063F5C-DC40-4C9D-B678-9BBA6FBCC813}</a:tableStyleId>
              </a:tblPr>
              <a:tblGrid>
                <a:gridCol w="1554050"/>
                <a:gridCol w="2027750"/>
                <a:gridCol w="2473700"/>
                <a:gridCol w="2018550"/>
              </a:tblGrid>
              <a:tr h="60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Axis</a:t>
                      </a:r>
                      <a:endParaRPr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FEAFB"/>
                        </a:gs>
                        <a:gs pos="100000">
                          <a:srgbClr val="6E9C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Actual Distance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(cm)</a:t>
                      </a:r>
                      <a:endParaRPr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FEAFB"/>
                        </a:gs>
                        <a:gs pos="100000">
                          <a:srgbClr val="6E9C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Calculated Distance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(cm)</a:t>
                      </a:r>
                      <a:endParaRPr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FEAFB"/>
                        </a:gs>
                        <a:gs pos="100000">
                          <a:srgbClr val="6E9C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Percentage Error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(%)</a:t>
                      </a:r>
                      <a:endParaRPr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FEAFB"/>
                        </a:gs>
                        <a:gs pos="100000">
                          <a:srgbClr val="6E9CE7"/>
                        </a:gs>
                      </a:gsLst>
                      <a:lin ang="5400012" scaled="0"/>
                    </a:gradFill>
                  </a:tcPr>
                </a:tc>
              </a:tr>
              <a:tr h="3905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0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676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05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0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0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05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0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0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5"/>
          <p:cNvSpPr txBox="1"/>
          <p:nvPr/>
        </p:nvSpPr>
        <p:spPr>
          <a:xfrm>
            <a:off x="192978" y="192100"/>
            <a:ext cx="4664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sz="27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4" name="Google Shape;504;p45"/>
          <p:cNvSpPr txBox="1"/>
          <p:nvPr/>
        </p:nvSpPr>
        <p:spPr>
          <a:xfrm>
            <a:off x="311200" y="857825"/>
            <a:ext cx="8113200" cy="26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oppins Medium"/>
              <a:buChar char="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RT-DETR Model exceeds over YOLO v8 in terms of Recall and Precision.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Medium"/>
              <a:buChar char="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Real Time Detection of the Docking Station with good accuracy.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Medium"/>
              <a:buChar char="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Implementation of pose estimation algorithm.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Medium"/>
              <a:buChar char="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Achieved guidance  about movement of AUV for perfect docking.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Medium"/>
              <a:buChar char="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Achieved recommendation about docking status.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Medium"/>
              <a:buChar char="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An average error of 2% can be observed in distance measurement. 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05" name="Google Shape;50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5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5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5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6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6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6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6"/>
          <p:cNvSpPr txBox="1"/>
          <p:nvPr/>
        </p:nvSpPr>
        <p:spPr>
          <a:xfrm>
            <a:off x="205475" y="171650"/>
            <a:ext cx="675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PERT CHART</a:t>
            </a:r>
            <a:endParaRPr sz="2700">
              <a:solidFill>
                <a:srgbClr val="2F54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19" name="Google Shape;519;p46"/>
          <p:cNvGrpSpPr/>
          <p:nvPr/>
        </p:nvGrpSpPr>
        <p:grpSpPr>
          <a:xfrm>
            <a:off x="3345573" y="1743725"/>
            <a:ext cx="2455229" cy="1275300"/>
            <a:chOff x="4352473" y="2307987"/>
            <a:chExt cx="2455229" cy="1275300"/>
          </a:xfrm>
        </p:grpSpPr>
        <p:sp>
          <p:nvSpPr>
            <p:cNvPr id="520" name="Google Shape;520;p4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1" name="Google Shape;521;p46"/>
            <p:cNvGrpSpPr/>
            <p:nvPr/>
          </p:nvGrpSpPr>
          <p:grpSpPr>
            <a:xfrm>
              <a:off x="4352473" y="2307987"/>
              <a:ext cx="2422302" cy="1275300"/>
              <a:chOff x="4352473" y="2307987"/>
              <a:chExt cx="2422302" cy="1275300"/>
            </a:xfrm>
          </p:grpSpPr>
          <p:grpSp>
            <p:nvGrpSpPr>
              <p:cNvPr id="522" name="Google Shape;522;p46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523" name="Google Shape;523;p4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24" name="Google Shape;524;p4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5" name="Google Shape;525;p46"/>
              <p:cNvSpPr txBox="1"/>
              <p:nvPr/>
            </p:nvSpPr>
            <p:spPr>
              <a:xfrm>
                <a:off x="4352473" y="3211886"/>
                <a:ext cx="10041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Feb- Mar 2024</a:t>
                </a: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6" name="Google Shape;526;p46"/>
              <p:cNvSpPr txBox="1"/>
              <p:nvPr/>
            </p:nvSpPr>
            <p:spPr>
              <a:xfrm>
                <a:off x="4521175" y="2307987"/>
                <a:ext cx="2253600" cy="54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Study of Phase II : Pose estimation algorithm and its implementation using openCV</a:t>
                </a:r>
                <a:endParaRPr b="1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27" name="Google Shape;527;p46"/>
          <p:cNvGrpSpPr/>
          <p:nvPr/>
        </p:nvGrpSpPr>
        <p:grpSpPr>
          <a:xfrm>
            <a:off x="4202500" y="2138325"/>
            <a:ext cx="3245225" cy="1273500"/>
            <a:chOff x="5911725" y="2702599"/>
            <a:chExt cx="3245225" cy="1273500"/>
          </a:xfrm>
        </p:grpSpPr>
        <p:sp>
          <p:nvSpPr>
            <p:cNvPr id="528" name="Google Shape;528;p46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9" name="Google Shape;529;p46"/>
            <p:cNvGrpSpPr/>
            <p:nvPr/>
          </p:nvGrpSpPr>
          <p:grpSpPr>
            <a:xfrm>
              <a:off x="5911725" y="2702599"/>
              <a:ext cx="2011700" cy="1273500"/>
              <a:chOff x="5911725" y="2702599"/>
              <a:chExt cx="2011700" cy="1273500"/>
            </a:xfrm>
          </p:grpSpPr>
          <p:grpSp>
            <p:nvGrpSpPr>
              <p:cNvPr id="530" name="Google Shape;530;p46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531" name="Google Shape;531;p4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32" name="Google Shape;532;p4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33" name="Google Shape;533;p46"/>
              <p:cNvSpPr txBox="1"/>
              <p:nvPr/>
            </p:nvSpPr>
            <p:spPr>
              <a:xfrm>
                <a:off x="6281225" y="2702599"/>
                <a:ext cx="1642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May-June 2024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4" name="Google Shape;534;p46"/>
              <p:cNvSpPr txBox="1"/>
              <p:nvPr/>
            </p:nvSpPr>
            <p:spPr>
              <a:xfrm>
                <a:off x="5911725" y="3491299"/>
                <a:ext cx="1709700" cy="4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Implementation of Pose Estimation Algorithm</a:t>
                </a:r>
                <a:r>
                  <a:rPr b="1" lang="en" sz="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endParaRPr b="1" sz="800">
                  <a:solidFill>
                    <a:schemeClr val="dk1"/>
                  </a:solidFill>
                </a:endParaRPr>
              </a:p>
              <a:p>
                <a:pPr indent="0" lvl="0" marL="0" rtl="0" algn="ctr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b="1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35" name="Google Shape;535;p46"/>
          <p:cNvGrpSpPr/>
          <p:nvPr/>
        </p:nvGrpSpPr>
        <p:grpSpPr>
          <a:xfrm>
            <a:off x="178375" y="1691300"/>
            <a:ext cx="2775875" cy="1359150"/>
            <a:chOff x="115125" y="2255574"/>
            <a:chExt cx="2775875" cy="1359150"/>
          </a:xfrm>
        </p:grpSpPr>
        <p:sp>
          <p:nvSpPr>
            <p:cNvPr id="536" name="Google Shape;536;p4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7" name="Google Shape;537;p46"/>
            <p:cNvGrpSpPr/>
            <p:nvPr/>
          </p:nvGrpSpPr>
          <p:grpSpPr>
            <a:xfrm>
              <a:off x="115125" y="2255574"/>
              <a:ext cx="2740875" cy="1359150"/>
              <a:chOff x="115125" y="2255574"/>
              <a:chExt cx="2740875" cy="1359150"/>
            </a:xfrm>
          </p:grpSpPr>
          <p:sp>
            <p:nvSpPr>
              <p:cNvPr id="538" name="Google Shape;538;p46"/>
              <p:cNvSpPr txBox="1"/>
              <p:nvPr/>
            </p:nvSpPr>
            <p:spPr>
              <a:xfrm>
                <a:off x="115125" y="3255324"/>
                <a:ext cx="1624200" cy="35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August- September 2023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539" name="Google Shape;539;p46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540" name="Google Shape;540;p4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41" name="Google Shape;541;p4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42" name="Google Shape;542;p46"/>
              <p:cNvSpPr txBox="1"/>
              <p:nvPr/>
            </p:nvSpPr>
            <p:spPr>
              <a:xfrm>
                <a:off x="602400" y="2255574"/>
                <a:ext cx="2253600" cy="5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Literature Review of previous works, Beginning of the Phase 1 of the project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43" name="Google Shape;543;p46"/>
          <p:cNvGrpSpPr/>
          <p:nvPr/>
        </p:nvGrpSpPr>
        <p:grpSpPr>
          <a:xfrm>
            <a:off x="1361224" y="2157775"/>
            <a:ext cx="2608728" cy="1437550"/>
            <a:chOff x="2240624" y="2717199"/>
            <a:chExt cx="2608728" cy="1437550"/>
          </a:xfrm>
        </p:grpSpPr>
        <p:sp>
          <p:nvSpPr>
            <p:cNvPr id="544" name="Google Shape;544;p46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5" name="Google Shape;545;p46"/>
            <p:cNvGrpSpPr/>
            <p:nvPr/>
          </p:nvGrpSpPr>
          <p:grpSpPr>
            <a:xfrm>
              <a:off x="2240624" y="2717199"/>
              <a:ext cx="2072326" cy="1437550"/>
              <a:chOff x="2240624" y="2717199"/>
              <a:chExt cx="2072326" cy="1437550"/>
            </a:xfrm>
          </p:grpSpPr>
          <p:sp>
            <p:nvSpPr>
              <p:cNvPr id="546" name="Google Shape;546;p46"/>
              <p:cNvSpPr txBox="1"/>
              <p:nvPr/>
            </p:nvSpPr>
            <p:spPr>
              <a:xfrm>
                <a:off x="2240624" y="2717199"/>
                <a:ext cx="1379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Oct - Dec </a:t>
                </a: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2023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547" name="Google Shape;547;p46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548" name="Google Shape;548;p4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49" name="Google Shape;549;p4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50" name="Google Shape;550;p46"/>
              <p:cNvSpPr txBox="1"/>
              <p:nvPr/>
            </p:nvSpPr>
            <p:spPr>
              <a:xfrm>
                <a:off x="2773350" y="3494449"/>
                <a:ext cx="15396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Implementation of the Object Detection Algorithm using YOLOv8 and RT-DETR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51" name="Google Shape;551;p46"/>
          <p:cNvGrpSpPr/>
          <p:nvPr/>
        </p:nvGrpSpPr>
        <p:grpSpPr>
          <a:xfrm>
            <a:off x="6266450" y="1814643"/>
            <a:ext cx="2394302" cy="1207748"/>
            <a:chOff x="4413400" y="2378905"/>
            <a:chExt cx="2394302" cy="1207748"/>
          </a:xfrm>
        </p:grpSpPr>
        <p:sp>
          <p:nvSpPr>
            <p:cNvPr id="552" name="Google Shape;552;p4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3" name="Google Shape;553;p46"/>
            <p:cNvGrpSpPr/>
            <p:nvPr/>
          </p:nvGrpSpPr>
          <p:grpSpPr>
            <a:xfrm>
              <a:off x="4413400" y="2378905"/>
              <a:ext cx="2253600" cy="1207748"/>
              <a:chOff x="4413400" y="2378905"/>
              <a:chExt cx="2253600" cy="1207748"/>
            </a:xfrm>
          </p:grpSpPr>
          <p:grpSp>
            <p:nvGrpSpPr>
              <p:cNvPr id="554" name="Google Shape;554;p46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555" name="Google Shape;555;p4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56" name="Google Shape;556;p4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57" name="Google Shape;557;p46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June 2024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8" name="Google Shape;558;p46"/>
              <p:cNvSpPr txBox="1"/>
              <p:nvPr/>
            </p:nvSpPr>
            <p:spPr>
              <a:xfrm>
                <a:off x="4413400" y="2378905"/>
                <a:ext cx="22536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Fine tuning of the overall project.</a:t>
                </a:r>
                <a:endParaRPr b="1" sz="800">
                  <a:solidFill>
                    <a:schemeClr val="dk1"/>
                  </a:solidFill>
                </a:endParaRPr>
              </a:p>
              <a:p>
                <a:pPr indent="0" lvl="0" marL="0" rtl="0" algn="l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b="1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7"/>
          <p:cNvSpPr txBox="1"/>
          <p:nvPr/>
        </p:nvSpPr>
        <p:spPr>
          <a:xfrm>
            <a:off x="359249" y="181125"/>
            <a:ext cx="6576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LIMITATIONS AND </a:t>
            </a: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FUTURE DIRECTION</a:t>
            </a:r>
            <a:endParaRPr sz="27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5" name="Google Shape;565;p47"/>
          <p:cNvSpPr txBox="1"/>
          <p:nvPr/>
        </p:nvSpPr>
        <p:spPr>
          <a:xfrm>
            <a:off x="359250" y="823550"/>
            <a:ext cx="8113200" cy="26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Medium"/>
              <a:buChar char="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Integration of Hardware Setup.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Medium"/>
              <a:buChar char="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Optimization of the models used for better performance.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Medium"/>
              <a:buChar char="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Expansion of training dataset in varied environments.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Medium"/>
              <a:buChar char="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The Pose Estimation Algorithm is currently tested above water. Next work will be focused on underwater conditions.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Medium"/>
              <a:buChar char="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Optimisation of the pose estimation algorithm for error reduction.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66" name="Google Shape;56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7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7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7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8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8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8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8"/>
          <p:cNvSpPr txBox="1"/>
          <p:nvPr/>
        </p:nvSpPr>
        <p:spPr>
          <a:xfrm>
            <a:off x="192978" y="192100"/>
            <a:ext cx="4664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sz="27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48"/>
          <p:cNvSpPr txBox="1"/>
          <p:nvPr/>
        </p:nvSpPr>
        <p:spPr>
          <a:xfrm>
            <a:off x="270000" y="610350"/>
            <a:ext cx="8604000" cy="4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[1] Gupta, Akshara, Aditya Verma, and A. Yadav. "YOLO OBJECT DETECTION USING OPENCV." International Journal of Engineering Applied Sciences and Technology 5.10, 2021.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529"/>
                </a:solidFill>
                <a:highlight>
                  <a:srgbClr val="FFFFFF"/>
                </a:highlight>
              </a:rPr>
              <a:t>[2] D. Priyadarshni, M. Kolekar. "Underwater Object Detection and Tracking," , pp. 837-846, 2020.</a:t>
            </a:r>
            <a:endParaRPr sz="10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[3] J. Redmon, S. K. Divvala, R. B. Girshick, and A. Farhadi, “You only look once: Unified, real-time object detection,” CoRR, vol. abs/1506.02640, 2015.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[4] N. Carion, F. Massa, G. Synnaeve, N. Usunier, A. Kirillov, and S. Zagoruyko, “End-to-end object detection with transformers,” 2020.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[5] W. Lv, S. Xu, Y. Zhao, G. Wang, J. Wei, C. Cui, Y. Du, Q. Dang, and Y. Liu, “Detrs beat yolos on real-time object detection,” arXiv preprint arXiv:2304.08069, 2023.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[6]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S. Liu, M. Ozay, T. Okatani, H. Xu, K. Sun and Y. Lin, "Detection and Pose Estimation for Short-Range Vision-Based Underwater Docking," in </a:t>
            </a:r>
            <a:r>
              <a:rPr i="1" lang="en" sz="1000">
                <a:solidFill>
                  <a:srgbClr val="333333"/>
                </a:solidFill>
                <a:highlight>
                  <a:srgbClr val="FFFFFF"/>
                </a:highlight>
              </a:rPr>
              <a:t>IEEE Access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, vol. 7, pp. 2720-2749, 2019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[7]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v, Fengtian, Huixi Xu, Kai Shi, and Xiaohui Wang. 2022. "Estimation of Positions and Poses of Autonomous Underwater Vehicle Relative to Docking Station Based on Adaptive Extraction of Visual Guidance Features"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Machines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10, no. 7: 571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[8]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K. Yamashita </a:t>
            </a:r>
            <a:r>
              <a:rPr i="1" lang="en" sz="1000">
                <a:solidFill>
                  <a:srgbClr val="333333"/>
                </a:solidFill>
                <a:highlight>
                  <a:srgbClr val="FFFFFF"/>
                </a:highlight>
              </a:rPr>
              <a:t>et al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., "Improvement of 3D Pose Estimation Abilities by Light-Emitting-3D Marker for AUV Docking,"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9"/>
          <p:cNvSpPr txBox="1"/>
          <p:nvPr>
            <p:ph idx="1" type="subTitle"/>
          </p:nvPr>
        </p:nvSpPr>
        <p:spPr>
          <a:xfrm>
            <a:off x="2926500" y="2242050"/>
            <a:ext cx="32910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accent5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r>
              <a:rPr b="1" lang="en" sz="3700">
                <a:solidFill>
                  <a:srgbClr val="2F5496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700">
              <a:solidFill>
                <a:srgbClr val="2F5496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233400" y="159800"/>
            <a:ext cx="2959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MOTIVATION</a:t>
            </a:r>
            <a:r>
              <a:rPr b="1" lang="en" sz="2700">
                <a:solidFill>
                  <a:srgbClr val="13538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700">
              <a:solidFill>
                <a:srgbClr val="13538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334100" y="709500"/>
            <a:ext cx="7308600" cy="3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3538A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response to the challenges of operating in the deep ocean, our project is motivated by the urgent need for efficient underwater docking solutions. </a:t>
            </a:r>
            <a:endParaRPr b="1" sz="1500">
              <a:solidFill>
                <a:srgbClr val="13538A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Calibri"/>
              <a:buChar char="❏"/>
            </a:pPr>
            <a:r>
              <a:rPr lang="en" sz="1500">
                <a:solidFill>
                  <a:schemeClr val="accent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Improvement of  efficiency and safety of underwater docking operations</a:t>
            </a:r>
            <a:endParaRPr sz="1500">
              <a:solidFill>
                <a:schemeClr val="accent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Calibri"/>
              <a:buChar char="❏"/>
            </a:pPr>
            <a:r>
              <a:rPr lang="en" sz="1500">
                <a:solidFill>
                  <a:schemeClr val="accent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Increment of the operational range of AUVs</a:t>
            </a:r>
            <a:endParaRPr sz="1500">
              <a:solidFill>
                <a:schemeClr val="accent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Calibri"/>
              <a:buChar char="❏"/>
            </a:pPr>
            <a:r>
              <a:rPr lang="en" sz="1500">
                <a:solidFill>
                  <a:schemeClr val="accent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Minimization of</a:t>
            </a:r>
            <a:r>
              <a:rPr lang="en" sz="1500">
                <a:solidFill>
                  <a:schemeClr val="accent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reliance on human intervention</a:t>
            </a:r>
            <a:endParaRPr sz="1500">
              <a:solidFill>
                <a:schemeClr val="accent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Calibri"/>
              <a:buChar char="❏"/>
            </a:pPr>
            <a:r>
              <a:rPr lang="en" sz="1500">
                <a:solidFill>
                  <a:schemeClr val="accent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Enabling support for innovative underwater applications</a:t>
            </a:r>
            <a:endParaRPr sz="1500">
              <a:solidFill>
                <a:schemeClr val="accent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95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182303" y="117375"/>
            <a:ext cx="4664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LITERATURE REVIEW</a:t>
            </a:r>
            <a:endParaRPr sz="27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298200" y="954025"/>
            <a:ext cx="8547600" cy="3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8" name="Google Shape;128;p17"/>
          <p:cNvGraphicFramePr/>
          <p:nvPr/>
        </p:nvGraphicFramePr>
        <p:xfrm>
          <a:off x="316872" y="76492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{59507BC6-4876-4883-993A-974973EAA1DF}</a:tableStyleId>
              </a:tblPr>
              <a:tblGrid>
                <a:gridCol w="335700"/>
                <a:gridCol w="1340800"/>
                <a:gridCol w="1212725"/>
                <a:gridCol w="1444925"/>
                <a:gridCol w="1693950"/>
                <a:gridCol w="2519500"/>
              </a:tblGrid>
              <a:tr h="455425">
                <a:tc>
                  <a:txBody>
                    <a:bodyPr/>
                    <a:lstStyle/>
                    <a:p>
                      <a:pPr indent="0" lvl="0" marL="57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SL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57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180BB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5715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PAPER TITLE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180BB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5715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AUTHORS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180BB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5715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TECHNIQUES USED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180BB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5715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RESULTS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180BB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5715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DRAWBACKS (if</a:t>
                      </a: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any)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180BB"/>
                        </a:gs>
                      </a:gsLst>
                      <a:lin ang="5400012" scaled="0"/>
                    </a:gradFill>
                  </a:tcPr>
                </a:tc>
              </a:tr>
              <a:tr h="1060750">
                <a:tc>
                  <a:txBody>
                    <a:bodyPr/>
                    <a:lstStyle/>
                    <a:p>
                      <a:pPr indent="0" lvl="0" marL="5715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YOLO Object  Detection Using OPENCV [1]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Akshara Gupta, Aditya Verma,Aditya Yadav,Arvidhan M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CNN , YOLO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 This paper gives a   efficient approach for image detection using  YOLO in OpenCV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Yolo is a good detection algorithm but the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accuracy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 in complex environment like underwater condition may get drastically hampered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7825">
                <a:tc>
                  <a:txBody>
                    <a:bodyPr/>
                    <a:lstStyle/>
                    <a:p>
                      <a:pPr indent="0" lvl="0" marL="5715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Underwater Object Detection and 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Tracking [2]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Divya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Priyadarshini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, MaheshKumar H. Kolekar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Object Detection, Computer Vision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The proposed methodology in this paper achieves higher precision compared to traditional techniques, regardless of image or video frame resolution and clarity.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Algorithm cannot read RGB image. Image necessarily needs to be a gray image for detecting the object.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44300">
                <a:tc>
                  <a:txBody>
                    <a:bodyPr/>
                    <a:lstStyle/>
                    <a:p>
                      <a:pPr indent="0" lvl="0" marL="5715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Underwater Object Classification and Detection [3]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Andre Jesus, Claudio Zito, Claudio Tortorici, Eloy Roura, Giulia De Masi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Yolo V3, Faster RCNN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This paper's key contribution is to analyze and quantify the shortcomings of 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conventional state-of-the-art algorithms for object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detection in underwater environments.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Underwater prediction may deteriorate on harsh and muddy water.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182303" y="117375"/>
            <a:ext cx="4664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contd...</a:t>
            </a:r>
            <a:endParaRPr sz="2700">
              <a:solidFill>
                <a:schemeClr val="accent5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136" name="Google Shape;136;p18"/>
          <p:cNvGraphicFramePr/>
          <p:nvPr/>
        </p:nvGraphicFramePr>
        <p:xfrm>
          <a:off x="357335" y="6021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{59507BC6-4876-4883-993A-974973EAA1DF}</a:tableStyleId>
              </a:tblPr>
              <a:tblGrid>
                <a:gridCol w="331050"/>
                <a:gridCol w="1332900"/>
                <a:gridCol w="1185300"/>
                <a:gridCol w="1424925"/>
                <a:gridCol w="1670525"/>
                <a:gridCol w="2484625"/>
              </a:tblGrid>
              <a:tr h="356700">
                <a:tc>
                  <a:txBody>
                    <a:bodyPr/>
                    <a:lstStyle/>
                    <a:p>
                      <a:pPr indent="0" lvl="0" marL="57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SL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57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180BB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5715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PAPER TITLE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180BB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5715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AUTHORS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180BB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5715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TECHNIQUES USED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180BB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5715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RESULTS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180BB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5715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DRAWBACKS (if</a:t>
                      </a: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any)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180BB"/>
                        </a:gs>
                      </a:gsLst>
                      <a:lin ang="5400012" scaled="0"/>
                    </a:gradFill>
                  </a:tcPr>
                </a:tc>
              </a:tr>
              <a:tr h="136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</a:t>
                      </a:r>
                      <a:endParaRPr b="1"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Estimation of Positions and Poses of Autonomous Underwater Vehicle Relative to Docking Station Based on Adaptive Extraction of Visual Guidance Features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Fengtian Lv, Huixi Xu, Kai shi, Xiaohui Wang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YOLO, 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Faster RCNN, Docking Neural 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Network (DoNN)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Experimental results demonstrated less than 10% absolute estimation error for each degree of freedom in the PPARD.The new extraction method achieved an 87.99% success rate, surpassing classical methods.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For real time underwater scenarios, the output may get hampered. 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1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</a:t>
                      </a:r>
                      <a:endParaRPr b="1"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Detection and Pose Estimation for Short-Range Vision-Based Underwater Docking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SHUANG LIU , METE OZAY , TAKAYUKI OKATANI, HONGLI XU, KAI SUN, YANG LIN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CNN, YOLO, R-CNN, Fast-RCNN, Faster R-CNN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For robust and credible detection of docking stations, 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 CNN called docking neural network (DoNN)is used. For accurate pose estimation,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 perspective-n-point algorithm is integrated into the framework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The limitations of this research include the framework's sensitivity to strong artificial noise, untested performance in diverse real-world underwater conditions.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8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6</a:t>
                      </a:r>
                      <a:endParaRPr b="1"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Pose estimation for the case of prolonged under ice based AUV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D Frolov , 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 Polovko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Computer vision, 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Control System.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Provides a system for determining the relative position based on  cameras and active-light markers. A system equation and a complete mathematical modeling for the positioning  system is performed. 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The absence of empirical testing in authentic under-ice conditions hinders the assessment of the system's practical viability and robustness.</a:t>
                      </a:r>
                      <a:endParaRPr/>
                    </a:p>
                  </a:txBody>
                  <a:tcPr marT="32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3" name="Google Shape;143;p19"/>
          <p:cNvGrpSpPr/>
          <p:nvPr/>
        </p:nvGrpSpPr>
        <p:grpSpPr>
          <a:xfrm>
            <a:off x="705350" y="1482470"/>
            <a:ext cx="889772" cy="764648"/>
            <a:chOff x="0" y="0"/>
            <a:chExt cx="812800" cy="698500"/>
          </a:xfrm>
        </p:grpSpPr>
        <p:sp>
          <p:nvSpPr>
            <p:cNvPr id="144" name="Google Shape;144;p19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</p:sp>
        <p:sp>
          <p:nvSpPr>
            <p:cNvPr id="145" name="Google Shape;145;p19"/>
            <p:cNvSpPr txBox="1"/>
            <p:nvPr/>
          </p:nvSpPr>
          <p:spPr>
            <a:xfrm>
              <a:off x="155751" y="169399"/>
              <a:ext cx="501300" cy="35970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01</a:t>
              </a:r>
              <a:endParaRPr sz="700"/>
            </a:p>
          </p:txBody>
        </p:sp>
      </p:grpSp>
      <p:sp>
        <p:nvSpPr>
          <p:cNvPr id="146" name="Google Shape;146;p19"/>
          <p:cNvSpPr txBox="1"/>
          <p:nvPr/>
        </p:nvSpPr>
        <p:spPr>
          <a:xfrm>
            <a:off x="1765456" y="2743638"/>
            <a:ext cx="1718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Phase 02</a:t>
            </a:r>
            <a:endParaRPr sz="700">
              <a:solidFill>
                <a:srgbClr val="38761D"/>
              </a:solidFill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1765456" y="3057188"/>
            <a:ext cx="48855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293237"/>
                </a:solidFill>
                <a:latin typeface="Arial"/>
                <a:ea typeface="Arial"/>
                <a:cs typeface="Arial"/>
                <a:sym typeface="Arial"/>
              </a:rPr>
              <a:t>Pose Estimation of the Docking Station for proper and accurate docking of the </a:t>
            </a:r>
            <a:r>
              <a:rPr lang="en" sz="1300">
                <a:solidFill>
                  <a:srgbClr val="293237"/>
                </a:solidFill>
              </a:rPr>
              <a:t>Autonomous Underwater Vehicle (AUV)</a:t>
            </a:r>
            <a:r>
              <a:rPr b="0" i="0" lang="en" sz="1300" u="none" cap="none" strike="noStrike">
                <a:solidFill>
                  <a:srgbClr val="293237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300" u="none" cap="none" strike="noStrike">
              <a:solidFill>
                <a:srgbClr val="2932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148" name="Google Shape;148;p19"/>
          <p:cNvGrpSpPr/>
          <p:nvPr/>
        </p:nvGrpSpPr>
        <p:grpSpPr>
          <a:xfrm>
            <a:off x="705350" y="2772801"/>
            <a:ext cx="889772" cy="764648"/>
            <a:chOff x="0" y="0"/>
            <a:chExt cx="812800" cy="698500"/>
          </a:xfrm>
        </p:grpSpPr>
        <p:sp>
          <p:nvSpPr>
            <p:cNvPr id="149" name="Google Shape;149;p19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</p:sp>
        <p:sp>
          <p:nvSpPr>
            <p:cNvPr id="150" name="Google Shape;150;p19"/>
            <p:cNvSpPr txBox="1"/>
            <p:nvPr/>
          </p:nvSpPr>
          <p:spPr>
            <a:xfrm>
              <a:off x="155751" y="169395"/>
              <a:ext cx="501300" cy="3597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02</a:t>
              </a:r>
              <a:endParaRPr sz="700"/>
            </a:p>
          </p:txBody>
        </p:sp>
      </p:grpSp>
      <p:sp>
        <p:nvSpPr>
          <p:cNvPr id="151" name="Google Shape;151;p19"/>
          <p:cNvSpPr txBox="1"/>
          <p:nvPr/>
        </p:nvSpPr>
        <p:spPr>
          <a:xfrm>
            <a:off x="1765456" y="1470541"/>
            <a:ext cx="1718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Phase 01</a:t>
            </a:r>
            <a:endParaRPr sz="700">
              <a:solidFill>
                <a:srgbClr val="980000"/>
              </a:solidFill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1765456" y="1773286"/>
            <a:ext cx="4709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293237"/>
                </a:solidFill>
                <a:latin typeface="Arial"/>
                <a:ea typeface="Arial"/>
                <a:cs typeface="Arial"/>
                <a:sym typeface="Arial"/>
              </a:rPr>
              <a:t>Efficient Underwater Docking Station Detection with limited dataset using Transformer based object detection.</a:t>
            </a:r>
            <a:endParaRPr sz="700"/>
          </a:p>
        </p:txBody>
      </p:sp>
      <p:sp>
        <p:nvSpPr>
          <p:cNvPr id="153" name="Google Shape;153;p19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 txBox="1"/>
          <p:nvPr/>
        </p:nvSpPr>
        <p:spPr>
          <a:xfrm>
            <a:off x="214328" y="192075"/>
            <a:ext cx="4664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PROBLEMS FORMULATED</a:t>
            </a:r>
            <a:endParaRPr sz="27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 txBox="1"/>
          <p:nvPr/>
        </p:nvSpPr>
        <p:spPr>
          <a:xfrm>
            <a:off x="715250" y="2188650"/>
            <a:ext cx="7636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UNDERWATER DOCKING STATION DETECTION</a:t>
            </a:r>
            <a:endParaRPr sz="27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3281850" y="1507525"/>
            <a:ext cx="2580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WORK DONE</a:t>
            </a:r>
            <a:endParaRPr b="1" sz="27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1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182300" y="85975"/>
            <a:ext cx="5194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97A7"/>
                </a:solidFill>
                <a:latin typeface="Poppins"/>
                <a:ea typeface="Poppins"/>
                <a:cs typeface="Poppins"/>
                <a:sym typeface="Poppins"/>
              </a:rPr>
              <a:t>BLOCK DIAGRAM </a:t>
            </a:r>
            <a:endParaRPr sz="2700">
              <a:solidFill>
                <a:srgbClr val="0097A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182299" y="506750"/>
            <a:ext cx="7008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3538A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Underwater Docking Station Detection</a:t>
            </a:r>
            <a:endParaRPr sz="2000">
              <a:solidFill>
                <a:srgbClr val="13538A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25" y="1072400"/>
            <a:ext cx="7946726" cy="378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/>
          <p:nvPr/>
        </p:nvSpPr>
        <p:spPr>
          <a:xfrm>
            <a:off x="9015012" y="1072396"/>
            <a:ext cx="129000" cy="34302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9015012" y="0"/>
            <a:ext cx="129000" cy="1081800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9015012" y="4502655"/>
            <a:ext cx="129000" cy="631200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